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17"/>
  </p:notesMasterIdLst>
  <p:sldIdLst>
    <p:sldId id="1128" r:id="rId2"/>
    <p:sldId id="996" r:id="rId3"/>
    <p:sldId id="1123" r:id="rId4"/>
    <p:sldId id="1124" r:id="rId5"/>
    <p:sldId id="1125" r:id="rId6"/>
    <p:sldId id="1126" r:id="rId7"/>
    <p:sldId id="1131" r:id="rId8"/>
    <p:sldId id="1129" r:id="rId9"/>
    <p:sldId id="1105" r:id="rId10"/>
    <p:sldId id="1064" r:id="rId11"/>
    <p:sldId id="1106" r:id="rId12"/>
    <p:sldId id="1127" r:id="rId13"/>
    <p:sldId id="1116" r:id="rId14"/>
    <p:sldId id="566" r:id="rId15"/>
    <p:sldId id="113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4" roundtripDataSignature="AMtx7mgoN2/bAtGJHreKAIdSGQuKeS8iG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2D2E"/>
    <a:srgbClr val="326196"/>
    <a:srgbClr val="00D378"/>
    <a:srgbClr val="9363D5"/>
    <a:srgbClr val="44AEF4"/>
    <a:srgbClr val="FF6144"/>
    <a:srgbClr val="00FA00"/>
    <a:srgbClr val="63B8FF"/>
    <a:srgbClr val="CE5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5125E9-5078-4D04-8F70-EC69636D0F5C}">
  <a:tblStyle styleId="{9F5125E9-5078-4D04-8F70-EC69636D0F5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428"/>
    <p:restoredTop sz="71348"/>
  </p:normalViewPr>
  <p:slideViewPr>
    <p:cSldViewPr snapToGrid="0">
      <p:cViewPr>
        <p:scale>
          <a:sx n="72" d="100"/>
          <a:sy n="72" d="100"/>
        </p:scale>
        <p:origin x="424" y="864"/>
      </p:cViewPr>
      <p:guideLst/>
    </p:cSldViewPr>
  </p:slideViewPr>
  <p:outlineViewPr>
    <p:cViewPr>
      <p:scale>
        <a:sx n="33" d="100"/>
        <a:sy n="33" d="100"/>
      </p:scale>
      <p:origin x="0" y="-7840"/>
    </p:cViewPr>
  </p:outlin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146"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14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14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570286-C67F-384D-8CD6-F843A675FCB0}" type="doc">
      <dgm:prSet loTypeId="urn:microsoft.com/office/officeart/2005/8/layout/radial6" loCatId="" qsTypeId="urn:microsoft.com/office/officeart/2005/8/quickstyle/simple1" qsCatId="simple" csTypeId="urn:microsoft.com/office/officeart/2005/8/colors/colorful5" csCatId="colorful" phldr="1"/>
      <dgm:spPr/>
      <dgm:t>
        <a:bodyPr/>
        <a:lstStyle/>
        <a:p>
          <a:endParaRPr lang="en-US"/>
        </a:p>
      </dgm:t>
    </dgm:pt>
    <dgm:pt modelId="{ACE9B119-B33B-3143-9D4E-9EBE480F2A77}">
      <dgm:prSet phldrT="[Text]" custT="1"/>
      <dgm:spPr/>
      <dgm:t>
        <a:bodyPr/>
        <a:lstStyle/>
        <a:p>
          <a:r>
            <a:rPr lang="en-US" sz="1200" b="1" dirty="0"/>
            <a:t>CLINICAL</a:t>
          </a:r>
        </a:p>
      </dgm:t>
    </dgm:pt>
    <dgm:pt modelId="{57F8FA85-2140-4149-BE46-5301BDF3378A}" type="parTrans" cxnId="{C7830E32-82EA-9240-B1F1-8DD8900F0779}">
      <dgm:prSet/>
      <dgm:spPr/>
      <dgm:t>
        <a:bodyPr/>
        <a:lstStyle/>
        <a:p>
          <a:endParaRPr lang="en-US"/>
        </a:p>
      </dgm:t>
    </dgm:pt>
    <dgm:pt modelId="{8D937B8D-105B-9448-8179-731150746BAA}" type="sibTrans" cxnId="{C7830E32-82EA-9240-B1F1-8DD8900F0779}">
      <dgm:prSet/>
      <dgm:spPr/>
      <dgm:t>
        <a:bodyPr/>
        <a:lstStyle/>
        <a:p>
          <a:endParaRPr lang="en-US"/>
        </a:p>
      </dgm:t>
    </dgm:pt>
    <dgm:pt modelId="{776366D8-D395-8F47-B6D4-93AE5947D60B}">
      <dgm:prSet phldrT="[Text]" custT="1"/>
      <dgm:spPr/>
      <dgm:t>
        <a:bodyPr/>
        <a:lstStyle/>
        <a:p>
          <a:r>
            <a:rPr lang="en-US" sz="1100" b="1" dirty="0"/>
            <a:t>ENVIRONMENTAL</a:t>
          </a:r>
        </a:p>
      </dgm:t>
    </dgm:pt>
    <dgm:pt modelId="{41C59686-7941-D647-AF99-9E92F033F5A6}" type="parTrans" cxnId="{CFF12824-402F-2D41-AE9C-27727384BBE1}">
      <dgm:prSet/>
      <dgm:spPr/>
      <dgm:t>
        <a:bodyPr/>
        <a:lstStyle/>
        <a:p>
          <a:endParaRPr lang="en-US"/>
        </a:p>
      </dgm:t>
    </dgm:pt>
    <dgm:pt modelId="{34B879AA-182A-0349-841D-FA6AE9C8F9AB}" type="sibTrans" cxnId="{CFF12824-402F-2D41-AE9C-27727384BBE1}">
      <dgm:prSet/>
      <dgm:spPr/>
      <dgm:t>
        <a:bodyPr/>
        <a:lstStyle/>
        <a:p>
          <a:endParaRPr lang="en-US"/>
        </a:p>
      </dgm:t>
    </dgm:pt>
    <dgm:pt modelId="{0FCFF4B3-FEF3-FF45-A231-F04336FC4532}">
      <dgm:prSet phldrT="[Text]" custT="1"/>
      <dgm:spPr/>
      <dgm:t>
        <a:bodyPr/>
        <a:lstStyle/>
        <a:p>
          <a:r>
            <a:rPr lang="en-US" sz="1200" b="1" dirty="0"/>
            <a:t>COMPUTATIONAL</a:t>
          </a:r>
        </a:p>
      </dgm:t>
    </dgm:pt>
    <dgm:pt modelId="{85296B04-3284-A74B-9AF4-F18D4AAC4DB7}" type="parTrans" cxnId="{A994F794-CFF0-744E-9AC1-20C23D02F59A}">
      <dgm:prSet/>
      <dgm:spPr/>
      <dgm:t>
        <a:bodyPr/>
        <a:lstStyle/>
        <a:p>
          <a:endParaRPr lang="en-US"/>
        </a:p>
      </dgm:t>
    </dgm:pt>
    <dgm:pt modelId="{83101094-0F26-AD42-87CF-48AC92A23844}" type="sibTrans" cxnId="{A994F794-CFF0-744E-9AC1-20C23D02F59A}">
      <dgm:prSet/>
      <dgm:spPr/>
      <dgm:t>
        <a:bodyPr/>
        <a:lstStyle/>
        <a:p>
          <a:endParaRPr lang="en-US"/>
        </a:p>
      </dgm:t>
    </dgm:pt>
    <dgm:pt modelId="{839EDD4F-1751-E147-B1A5-5A00C02256BA}">
      <dgm:prSet phldrT="[Text]" custT="1"/>
      <dgm:spPr/>
      <dgm:t>
        <a:bodyPr/>
        <a:lstStyle/>
        <a:p>
          <a:r>
            <a:rPr lang="en-US" sz="1200" b="1" dirty="0"/>
            <a:t>NEUROLOGICAL</a:t>
          </a:r>
        </a:p>
      </dgm:t>
    </dgm:pt>
    <dgm:pt modelId="{FF3A93BE-8E5F-9F45-8ED3-BC58D95A76C6}" type="sibTrans" cxnId="{2C84AB92-FD7D-1B41-9615-875C16023D72}">
      <dgm:prSet/>
      <dgm:spPr/>
      <dgm:t>
        <a:bodyPr/>
        <a:lstStyle/>
        <a:p>
          <a:endParaRPr lang="en-US"/>
        </a:p>
      </dgm:t>
    </dgm:pt>
    <dgm:pt modelId="{CA194C45-B807-514B-AE50-2AD256193790}" type="parTrans" cxnId="{2C84AB92-FD7D-1B41-9615-875C16023D72}">
      <dgm:prSet/>
      <dgm:spPr/>
      <dgm:t>
        <a:bodyPr/>
        <a:lstStyle/>
        <a:p>
          <a:endParaRPr lang="en-US"/>
        </a:p>
      </dgm:t>
    </dgm:pt>
    <dgm:pt modelId="{74565C96-FA94-9F49-9CBB-8C09C8C9D650}">
      <dgm:prSet phldrT="[Text]"/>
      <dgm:spPr>
        <a:solidFill>
          <a:srgbClr val="C00000"/>
        </a:solidFill>
      </dgm:spPr>
      <dgm:t>
        <a:bodyPr/>
        <a:lstStyle/>
        <a:p>
          <a:pPr algn="ctr"/>
          <a:r>
            <a:rPr lang="en-US" b="0" i="0" dirty="0"/>
            <a:t>Technology as a </a:t>
          </a:r>
          <a:r>
            <a:rPr lang="en-US" b="1" i="0" dirty="0"/>
            <a:t>supplement</a:t>
          </a:r>
          <a:r>
            <a:rPr lang="en-US" b="0" i="0" dirty="0"/>
            <a:t> to foster cognitive development</a:t>
          </a:r>
          <a:endParaRPr lang="en-US" b="1" i="1" dirty="0"/>
        </a:p>
      </dgm:t>
    </dgm:pt>
    <dgm:pt modelId="{21E1A3B2-6B94-B544-ABEA-B40EBEE05414}" type="sibTrans" cxnId="{55479B05-A618-1C4E-8A33-B16FE7464A06}">
      <dgm:prSet/>
      <dgm:spPr/>
      <dgm:t>
        <a:bodyPr/>
        <a:lstStyle/>
        <a:p>
          <a:endParaRPr lang="en-US"/>
        </a:p>
      </dgm:t>
    </dgm:pt>
    <dgm:pt modelId="{A00124E8-70BC-0346-AAAB-6DE6DAD88AB6}" type="parTrans" cxnId="{55479B05-A618-1C4E-8A33-B16FE7464A06}">
      <dgm:prSet/>
      <dgm:spPr/>
      <dgm:t>
        <a:bodyPr/>
        <a:lstStyle/>
        <a:p>
          <a:endParaRPr lang="en-US"/>
        </a:p>
      </dgm:t>
    </dgm:pt>
    <dgm:pt modelId="{989DFC69-4B25-2044-A8E1-56682D7E5F57}" type="pres">
      <dgm:prSet presAssocID="{4C570286-C67F-384D-8CD6-F843A675FCB0}" presName="Name0" presStyleCnt="0">
        <dgm:presLayoutVars>
          <dgm:chMax val="1"/>
          <dgm:dir/>
          <dgm:animLvl val="ctr"/>
          <dgm:resizeHandles val="exact"/>
        </dgm:presLayoutVars>
      </dgm:prSet>
      <dgm:spPr/>
    </dgm:pt>
    <dgm:pt modelId="{87FFB3F7-62C1-5949-96C1-DAD2E02C95AF}" type="pres">
      <dgm:prSet presAssocID="{74565C96-FA94-9F49-9CBB-8C09C8C9D650}" presName="centerShape" presStyleLbl="node0" presStyleIdx="0" presStyleCnt="1" custScaleX="88955" custScaleY="76873"/>
      <dgm:spPr/>
    </dgm:pt>
    <dgm:pt modelId="{F6E45AC3-9443-1E45-8AD6-34DFAF0BE4BC}" type="pres">
      <dgm:prSet presAssocID="{839EDD4F-1751-E147-B1A5-5A00C02256BA}" presName="node" presStyleLbl="node1" presStyleIdx="0" presStyleCnt="4" custScaleX="130964" custScaleY="108882" custRadScaleRad="95424">
        <dgm:presLayoutVars>
          <dgm:bulletEnabled val="1"/>
        </dgm:presLayoutVars>
      </dgm:prSet>
      <dgm:spPr/>
    </dgm:pt>
    <dgm:pt modelId="{A5C0E458-B56E-5442-86DA-4A232F1398CF}" type="pres">
      <dgm:prSet presAssocID="{839EDD4F-1751-E147-B1A5-5A00C02256BA}" presName="dummy" presStyleCnt="0"/>
      <dgm:spPr/>
    </dgm:pt>
    <dgm:pt modelId="{9E562DFA-DE01-6E44-A7B0-197A1A112D9B}" type="pres">
      <dgm:prSet presAssocID="{FF3A93BE-8E5F-9F45-8ED3-BC58D95A76C6}" presName="sibTrans" presStyleLbl="sibTrans2D1" presStyleIdx="0" presStyleCnt="4" custLinFactNeighborX="-1116"/>
      <dgm:spPr/>
    </dgm:pt>
    <dgm:pt modelId="{480D81E1-62E4-C940-A41F-2E1C3A0F4622}" type="pres">
      <dgm:prSet presAssocID="{ACE9B119-B33B-3143-9D4E-9EBE480F2A77}" presName="node" presStyleLbl="node1" presStyleIdx="1" presStyleCnt="4" custScaleX="130964" custScaleY="108882" custRadScaleRad="115135">
        <dgm:presLayoutVars>
          <dgm:bulletEnabled val="1"/>
        </dgm:presLayoutVars>
      </dgm:prSet>
      <dgm:spPr/>
    </dgm:pt>
    <dgm:pt modelId="{E03627F9-CA6A-114E-AEA1-188E89833FC5}" type="pres">
      <dgm:prSet presAssocID="{ACE9B119-B33B-3143-9D4E-9EBE480F2A77}" presName="dummy" presStyleCnt="0"/>
      <dgm:spPr/>
    </dgm:pt>
    <dgm:pt modelId="{1DB119F6-BFC4-CC44-9427-05E95B953C6E}" type="pres">
      <dgm:prSet presAssocID="{8D937B8D-105B-9448-8179-731150746BAA}" presName="sibTrans" presStyleLbl="sibTrans2D1" presStyleIdx="1" presStyleCnt="4" custLinFactNeighborX="-1116"/>
      <dgm:spPr/>
    </dgm:pt>
    <dgm:pt modelId="{A2623E4C-D2AB-6749-9C85-99833F6037B7}" type="pres">
      <dgm:prSet presAssocID="{776366D8-D395-8F47-B6D4-93AE5947D60B}" presName="node" presStyleLbl="node1" presStyleIdx="2" presStyleCnt="4" custScaleX="130964" custScaleY="108882" custRadScaleRad="92224">
        <dgm:presLayoutVars>
          <dgm:bulletEnabled val="1"/>
        </dgm:presLayoutVars>
      </dgm:prSet>
      <dgm:spPr/>
    </dgm:pt>
    <dgm:pt modelId="{BB6C804B-325C-8E40-867D-AF999E82073B}" type="pres">
      <dgm:prSet presAssocID="{776366D8-D395-8F47-B6D4-93AE5947D60B}" presName="dummy" presStyleCnt="0"/>
      <dgm:spPr/>
    </dgm:pt>
    <dgm:pt modelId="{D840C23C-DB85-8340-A8E1-1CBE30F1C0B9}" type="pres">
      <dgm:prSet presAssocID="{34B879AA-182A-0349-841D-FA6AE9C8F9AB}" presName="sibTrans" presStyleLbl="sibTrans2D1" presStyleIdx="2" presStyleCnt="4" custLinFactNeighborX="1395"/>
      <dgm:spPr/>
    </dgm:pt>
    <dgm:pt modelId="{013EA044-52E1-A540-BBB9-E483FCEB1330}" type="pres">
      <dgm:prSet presAssocID="{0FCFF4B3-FEF3-FF45-A231-F04336FC4532}" presName="node" presStyleLbl="node1" presStyleIdx="3" presStyleCnt="4" custScaleX="135452" custScaleY="108882" custRadScaleRad="117225">
        <dgm:presLayoutVars>
          <dgm:bulletEnabled val="1"/>
        </dgm:presLayoutVars>
      </dgm:prSet>
      <dgm:spPr/>
    </dgm:pt>
    <dgm:pt modelId="{EE20F89E-1B82-564B-9963-90E54FEE7C89}" type="pres">
      <dgm:prSet presAssocID="{0FCFF4B3-FEF3-FF45-A231-F04336FC4532}" presName="dummy" presStyleCnt="0"/>
      <dgm:spPr/>
    </dgm:pt>
    <dgm:pt modelId="{224388E4-40E6-E146-9AF4-4B4DF6BC4951}" type="pres">
      <dgm:prSet presAssocID="{83101094-0F26-AD42-87CF-48AC92A23844}" presName="sibTrans" presStyleLbl="sibTrans2D1" presStyleIdx="3" presStyleCnt="4" custLinFactNeighborX="1395"/>
      <dgm:spPr/>
    </dgm:pt>
  </dgm:ptLst>
  <dgm:cxnLst>
    <dgm:cxn modelId="{14EBE900-5E19-6E49-B5F9-A7D64AACA29E}" type="presOf" srcId="{74565C96-FA94-9F49-9CBB-8C09C8C9D650}" destId="{87FFB3F7-62C1-5949-96C1-DAD2E02C95AF}" srcOrd="0" destOrd="0" presId="urn:microsoft.com/office/officeart/2005/8/layout/radial6"/>
    <dgm:cxn modelId="{41899503-31AC-CF43-B2FF-B6F5B7D4104E}" type="presOf" srcId="{83101094-0F26-AD42-87CF-48AC92A23844}" destId="{224388E4-40E6-E146-9AF4-4B4DF6BC4951}" srcOrd="0" destOrd="0" presId="urn:microsoft.com/office/officeart/2005/8/layout/radial6"/>
    <dgm:cxn modelId="{55479B05-A618-1C4E-8A33-B16FE7464A06}" srcId="{4C570286-C67F-384D-8CD6-F843A675FCB0}" destId="{74565C96-FA94-9F49-9CBB-8C09C8C9D650}" srcOrd="0" destOrd="0" parTransId="{A00124E8-70BC-0346-AAAB-6DE6DAD88AB6}" sibTransId="{21E1A3B2-6B94-B544-ABEA-B40EBEE05414}"/>
    <dgm:cxn modelId="{8F622922-1653-C745-A2C4-915B07791AAB}" type="presOf" srcId="{34B879AA-182A-0349-841D-FA6AE9C8F9AB}" destId="{D840C23C-DB85-8340-A8E1-1CBE30F1C0B9}" srcOrd="0" destOrd="0" presId="urn:microsoft.com/office/officeart/2005/8/layout/radial6"/>
    <dgm:cxn modelId="{CFF12824-402F-2D41-AE9C-27727384BBE1}" srcId="{74565C96-FA94-9F49-9CBB-8C09C8C9D650}" destId="{776366D8-D395-8F47-B6D4-93AE5947D60B}" srcOrd="2" destOrd="0" parTransId="{41C59686-7941-D647-AF99-9E92F033F5A6}" sibTransId="{34B879AA-182A-0349-841D-FA6AE9C8F9AB}"/>
    <dgm:cxn modelId="{C7830E32-82EA-9240-B1F1-8DD8900F0779}" srcId="{74565C96-FA94-9F49-9CBB-8C09C8C9D650}" destId="{ACE9B119-B33B-3143-9D4E-9EBE480F2A77}" srcOrd="1" destOrd="0" parTransId="{57F8FA85-2140-4149-BE46-5301BDF3378A}" sibTransId="{8D937B8D-105B-9448-8179-731150746BAA}"/>
    <dgm:cxn modelId="{0A122362-F71D-334E-8BE8-8282A6152840}" type="presOf" srcId="{4C570286-C67F-384D-8CD6-F843A675FCB0}" destId="{989DFC69-4B25-2044-A8E1-56682D7E5F57}" srcOrd="0" destOrd="0" presId="urn:microsoft.com/office/officeart/2005/8/layout/radial6"/>
    <dgm:cxn modelId="{DF101B63-E9F9-9740-8974-6B652E3797B0}" type="presOf" srcId="{8D937B8D-105B-9448-8179-731150746BAA}" destId="{1DB119F6-BFC4-CC44-9427-05E95B953C6E}" srcOrd="0" destOrd="0" presId="urn:microsoft.com/office/officeart/2005/8/layout/radial6"/>
    <dgm:cxn modelId="{2C84AB92-FD7D-1B41-9615-875C16023D72}" srcId="{74565C96-FA94-9F49-9CBB-8C09C8C9D650}" destId="{839EDD4F-1751-E147-B1A5-5A00C02256BA}" srcOrd="0" destOrd="0" parTransId="{CA194C45-B807-514B-AE50-2AD256193790}" sibTransId="{FF3A93BE-8E5F-9F45-8ED3-BC58D95A76C6}"/>
    <dgm:cxn modelId="{A994F794-CFF0-744E-9AC1-20C23D02F59A}" srcId="{74565C96-FA94-9F49-9CBB-8C09C8C9D650}" destId="{0FCFF4B3-FEF3-FF45-A231-F04336FC4532}" srcOrd="3" destOrd="0" parTransId="{85296B04-3284-A74B-9AF4-F18D4AAC4DB7}" sibTransId="{83101094-0F26-AD42-87CF-48AC92A23844}"/>
    <dgm:cxn modelId="{1CA273AE-0308-BC40-9339-584D8E27B62D}" type="presOf" srcId="{ACE9B119-B33B-3143-9D4E-9EBE480F2A77}" destId="{480D81E1-62E4-C940-A41F-2E1C3A0F4622}" srcOrd="0" destOrd="0" presId="urn:microsoft.com/office/officeart/2005/8/layout/radial6"/>
    <dgm:cxn modelId="{F432C1B4-0D01-AF4A-B51C-399FC7B5B7F8}" type="presOf" srcId="{FF3A93BE-8E5F-9F45-8ED3-BC58D95A76C6}" destId="{9E562DFA-DE01-6E44-A7B0-197A1A112D9B}" srcOrd="0" destOrd="0" presId="urn:microsoft.com/office/officeart/2005/8/layout/radial6"/>
    <dgm:cxn modelId="{35E3B9CF-C01F-0747-9E70-28A2878F33ED}" type="presOf" srcId="{776366D8-D395-8F47-B6D4-93AE5947D60B}" destId="{A2623E4C-D2AB-6749-9C85-99833F6037B7}" srcOrd="0" destOrd="0" presId="urn:microsoft.com/office/officeart/2005/8/layout/radial6"/>
    <dgm:cxn modelId="{92B4D5D1-7A35-D54B-9204-5860A4570ED8}" type="presOf" srcId="{839EDD4F-1751-E147-B1A5-5A00C02256BA}" destId="{F6E45AC3-9443-1E45-8AD6-34DFAF0BE4BC}" srcOrd="0" destOrd="0" presId="urn:microsoft.com/office/officeart/2005/8/layout/radial6"/>
    <dgm:cxn modelId="{B5D343DB-9A89-4A4E-B873-2AB6AC02BE81}" type="presOf" srcId="{0FCFF4B3-FEF3-FF45-A231-F04336FC4532}" destId="{013EA044-52E1-A540-BBB9-E483FCEB1330}" srcOrd="0" destOrd="0" presId="urn:microsoft.com/office/officeart/2005/8/layout/radial6"/>
    <dgm:cxn modelId="{07F9B82A-F7A4-D443-96C7-F74FD377D430}" type="presParOf" srcId="{989DFC69-4B25-2044-A8E1-56682D7E5F57}" destId="{87FFB3F7-62C1-5949-96C1-DAD2E02C95AF}" srcOrd="0" destOrd="0" presId="urn:microsoft.com/office/officeart/2005/8/layout/radial6"/>
    <dgm:cxn modelId="{97849B3F-A1EE-E649-AA1A-3BE265E6D246}" type="presParOf" srcId="{989DFC69-4B25-2044-A8E1-56682D7E5F57}" destId="{F6E45AC3-9443-1E45-8AD6-34DFAF0BE4BC}" srcOrd="1" destOrd="0" presId="urn:microsoft.com/office/officeart/2005/8/layout/radial6"/>
    <dgm:cxn modelId="{94A0F844-B950-7B45-811A-D36A4C181079}" type="presParOf" srcId="{989DFC69-4B25-2044-A8E1-56682D7E5F57}" destId="{A5C0E458-B56E-5442-86DA-4A232F1398CF}" srcOrd="2" destOrd="0" presId="urn:microsoft.com/office/officeart/2005/8/layout/radial6"/>
    <dgm:cxn modelId="{5817FCC6-1E3D-A641-BBF7-E8914A72EC3D}" type="presParOf" srcId="{989DFC69-4B25-2044-A8E1-56682D7E5F57}" destId="{9E562DFA-DE01-6E44-A7B0-197A1A112D9B}" srcOrd="3" destOrd="0" presId="urn:microsoft.com/office/officeart/2005/8/layout/radial6"/>
    <dgm:cxn modelId="{A61D9E0D-F128-E548-8CF1-1D9078B38A7D}" type="presParOf" srcId="{989DFC69-4B25-2044-A8E1-56682D7E5F57}" destId="{480D81E1-62E4-C940-A41F-2E1C3A0F4622}" srcOrd="4" destOrd="0" presId="urn:microsoft.com/office/officeart/2005/8/layout/radial6"/>
    <dgm:cxn modelId="{268648A3-C612-DC41-9B1F-E6D7D7E4F2A8}" type="presParOf" srcId="{989DFC69-4B25-2044-A8E1-56682D7E5F57}" destId="{E03627F9-CA6A-114E-AEA1-188E89833FC5}" srcOrd="5" destOrd="0" presId="urn:microsoft.com/office/officeart/2005/8/layout/radial6"/>
    <dgm:cxn modelId="{8F5DE5F4-49D8-254C-A641-19B5459751F8}" type="presParOf" srcId="{989DFC69-4B25-2044-A8E1-56682D7E5F57}" destId="{1DB119F6-BFC4-CC44-9427-05E95B953C6E}" srcOrd="6" destOrd="0" presId="urn:microsoft.com/office/officeart/2005/8/layout/radial6"/>
    <dgm:cxn modelId="{EDD9B310-2117-9945-8BAE-27E84FA792A6}" type="presParOf" srcId="{989DFC69-4B25-2044-A8E1-56682D7E5F57}" destId="{A2623E4C-D2AB-6749-9C85-99833F6037B7}" srcOrd="7" destOrd="0" presId="urn:microsoft.com/office/officeart/2005/8/layout/radial6"/>
    <dgm:cxn modelId="{08F72A36-02A5-A444-83D6-B21E08E7D921}" type="presParOf" srcId="{989DFC69-4B25-2044-A8E1-56682D7E5F57}" destId="{BB6C804B-325C-8E40-867D-AF999E82073B}" srcOrd="8" destOrd="0" presId="urn:microsoft.com/office/officeart/2005/8/layout/radial6"/>
    <dgm:cxn modelId="{E854D7C4-6744-224F-9B2A-BC6CE3C2C800}" type="presParOf" srcId="{989DFC69-4B25-2044-A8E1-56682D7E5F57}" destId="{D840C23C-DB85-8340-A8E1-1CBE30F1C0B9}" srcOrd="9" destOrd="0" presId="urn:microsoft.com/office/officeart/2005/8/layout/radial6"/>
    <dgm:cxn modelId="{4DC98770-3EE6-C745-B914-AE732DDA3EEF}" type="presParOf" srcId="{989DFC69-4B25-2044-A8E1-56682D7E5F57}" destId="{013EA044-52E1-A540-BBB9-E483FCEB1330}" srcOrd="10" destOrd="0" presId="urn:microsoft.com/office/officeart/2005/8/layout/radial6"/>
    <dgm:cxn modelId="{3F3127F3-45A7-1B4A-8AA3-183D3B9AFED3}" type="presParOf" srcId="{989DFC69-4B25-2044-A8E1-56682D7E5F57}" destId="{EE20F89E-1B82-564B-9963-90E54FEE7C89}" srcOrd="11" destOrd="0" presId="urn:microsoft.com/office/officeart/2005/8/layout/radial6"/>
    <dgm:cxn modelId="{B19FC835-5811-CA44-A9D6-37132543D438}" type="presParOf" srcId="{989DFC69-4B25-2044-A8E1-56682D7E5F57}" destId="{224388E4-40E6-E146-9AF4-4B4DF6BC4951}"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388E4-40E6-E146-9AF4-4B4DF6BC4951}">
      <dsp:nvSpPr>
        <dsp:cNvPr id="0" name=""/>
        <dsp:cNvSpPr/>
      </dsp:nvSpPr>
      <dsp:spPr>
        <a:xfrm>
          <a:off x="890977" y="627639"/>
          <a:ext cx="3805696" cy="3805696"/>
        </a:xfrm>
        <a:prstGeom prst="blockArc">
          <a:avLst>
            <a:gd name="adj1" fmla="val 10905661"/>
            <a:gd name="adj2" fmla="val 16796768"/>
            <a:gd name="adj3" fmla="val 4644"/>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40C23C-DB85-8340-A8E1-1CBE30F1C0B9}">
      <dsp:nvSpPr>
        <dsp:cNvPr id="0" name=""/>
        <dsp:cNvSpPr/>
      </dsp:nvSpPr>
      <dsp:spPr>
        <a:xfrm>
          <a:off x="888225" y="454410"/>
          <a:ext cx="3805696" cy="3805696"/>
        </a:xfrm>
        <a:prstGeom prst="blockArc">
          <a:avLst>
            <a:gd name="adj1" fmla="val 4798063"/>
            <a:gd name="adj2" fmla="val 10585105"/>
            <a:gd name="adj3" fmla="val 4644"/>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B119F6-BFC4-CC44-9427-05E95B953C6E}">
      <dsp:nvSpPr>
        <dsp:cNvPr id="0" name=""/>
        <dsp:cNvSpPr/>
      </dsp:nvSpPr>
      <dsp:spPr>
        <a:xfrm>
          <a:off x="1401800" y="448025"/>
          <a:ext cx="3805696" cy="3805696"/>
        </a:xfrm>
        <a:prstGeom prst="blockArc">
          <a:avLst>
            <a:gd name="adj1" fmla="val 226729"/>
            <a:gd name="adj2" fmla="val 5929873"/>
            <a:gd name="adj3" fmla="val 4644"/>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562DFA-DE01-6E44-A7B0-197A1A112D9B}">
      <dsp:nvSpPr>
        <dsp:cNvPr id="0" name=""/>
        <dsp:cNvSpPr/>
      </dsp:nvSpPr>
      <dsp:spPr>
        <a:xfrm>
          <a:off x="1398843" y="633996"/>
          <a:ext cx="3805696" cy="3805696"/>
        </a:xfrm>
        <a:prstGeom prst="blockArc">
          <a:avLst>
            <a:gd name="adj1" fmla="val 15675661"/>
            <a:gd name="adj2" fmla="val 21482576"/>
            <a:gd name="adj3" fmla="val 4644"/>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FFB3F7-62C1-5949-96C1-DAD2E02C95AF}">
      <dsp:nvSpPr>
        <dsp:cNvPr id="0" name=""/>
        <dsp:cNvSpPr/>
      </dsp:nvSpPr>
      <dsp:spPr>
        <a:xfrm>
          <a:off x="2281992" y="1799502"/>
          <a:ext cx="1559554" cy="1347733"/>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t>Technology as a </a:t>
          </a:r>
          <a:r>
            <a:rPr lang="en-US" sz="1300" b="1" i="0" kern="1200" dirty="0"/>
            <a:t>supplement</a:t>
          </a:r>
          <a:r>
            <a:rPr lang="en-US" sz="1300" b="0" i="0" kern="1200" dirty="0"/>
            <a:t> to foster cognitive development</a:t>
          </a:r>
          <a:endParaRPr lang="en-US" sz="1300" b="1" i="1" kern="1200" dirty="0"/>
        </a:p>
      </dsp:txBody>
      <dsp:txXfrm>
        <a:off x="2510383" y="1996873"/>
        <a:ext cx="1102772" cy="952991"/>
      </dsp:txXfrm>
    </dsp:sp>
    <dsp:sp modelId="{F6E45AC3-9443-1E45-8AD6-34DFAF0BE4BC}">
      <dsp:nvSpPr>
        <dsp:cNvPr id="0" name=""/>
        <dsp:cNvSpPr/>
      </dsp:nvSpPr>
      <dsp:spPr>
        <a:xfrm>
          <a:off x="2258150" y="31634"/>
          <a:ext cx="1607238" cy="133623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NEUROLOGICAL</a:t>
          </a:r>
        </a:p>
      </dsp:txBody>
      <dsp:txXfrm>
        <a:off x="2493525" y="227322"/>
        <a:ext cx="1136488" cy="944863"/>
      </dsp:txXfrm>
    </dsp:sp>
    <dsp:sp modelId="{480D81E1-62E4-C940-A41F-2E1C3A0F4622}">
      <dsp:nvSpPr>
        <dsp:cNvPr id="0" name=""/>
        <dsp:cNvSpPr/>
      </dsp:nvSpPr>
      <dsp:spPr>
        <a:xfrm>
          <a:off x="4398127" y="1805249"/>
          <a:ext cx="1607238" cy="1336239"/>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CLINICAL</a:t>
          </a:r>
        </a:p>
      </dsp:txBody>
      <dsp:txXfrm>
        <a:off x="4633502" y="2000937"/>
        <a:ext cx="1136488" cy="944863"/>
      </dsp:txXfrm>
    </dsp:sp>
    <dsp:sp modelId="{A2623E4C-D2AB-6749-9C85-99833F6037B7}">
      <dsp:nvSpPr>
        <dsp:cNvPr id="0" name=""/>
        <dsp:cNvSpPr/>
      </dsp:nvSpPr>
      <dsp:spPr>
        <a:xfrm>
          <a:off x="2258150" y="3519387"/>
          <a:ext cx="1607238" cy="1336239"/>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ENVIRONMENTAL</a:t>
          </a:r>
        </a:p>
      </dsp:txBody>
      <dsp:txXfrm>
        <a:off x="2493525" y="3715075"/>
        <a:ext cx="1136488" cy="944863"/>
      </dsp:txXfrm>
    </dsp:sp>
    <dsp:sp modelId="{013EA044-52E1-A540-BBB9-E483FCEB1330}">
      <dsp:nvSpPr>
        <dsp:cNvPr id="0" name=""/>
        <dsp:cNvSpPr/>
      </dsp:nvSpPr>
      <dsp:spPr>
        <a:xfrm>
          <a:off x="51787" y="1805249"/>
          <a:ext cx="1662316" cy="1336239"/>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COMPUTATIONAL</a:t>
          </a:r>
        </a:p>
      </dsp:txBody>
      <dsp:txXfrm>
        <a:off x="295228" y="2000937"/>
        <a:ext cx="1175434" cy="94486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ature.com/articles/s41380-022-01626-3#Fig2"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usd.edu/Academics/Colleges-and-Schools/school-of-education/counseling-and-psychology-in-education-counsel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Hi everyone my name is Cassie Eng and I am a T32 Sports Neuroscience Postdoctoral Scholar at Stanford University in the School of Medicine in the CIBSR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Thank you so much for being here bright and early in the blizzard outside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I’m so excited to share with you today how we can </a:t>
            </a:r>
            <a:r>
              <a:rPr lang="en-US" sz="1800" b="0" i="0" u="none" strike="noStrike" dirty="0">
                <a:solidFill>
                  <a:srgbClr val="000000"/>
                </a:solidFill>
                <a:effectLst/>
                <a:latin typeface="Calibri" panose="020F0502020204030204" pitchFamily="34" charset="0"/>
              </a:rPr>
              <a:t>synergize findings from computational, neurobiological, environmental, and clinical studies to advance our understanding of information processing across development through a multimethodological lens</a:t>
            </a:r>
            <a:endParaRPr lang="en-US" dirty="0"/>
          </a:p>
        </p:txBody>
      </p:sp>
    </p:spTree>
    <p:extLst>
      <p:ext uri="{BB962C8B-B14F-4D97-AF65-F5344CB8AC3E}">
        <p14:creationId xmlns:p14="http://schemas.microsoft.com/office/powerpoint/2010/main" val="1936899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work led by my close colleague Dr. Eric Li, a fellow T32 postdoctoral fellow in my program at Stanford who is now recently faculty at university of Macau in China</a:t>
            </a:r>
          </a:p>
          <a:p>
            <a:endParaRPr lang="en-US" dirty="0"/>
          </a:p>
          <a:p>
            <a:r>
              <a:rPr lang="en-US" b="0" i="0" dirty="0">
                <a:solidFill>
                  <a:srgbClr val="000000"/>
                </a:solidFill>
                <a:effectLst/>
                <a:latin typeface="Open Sans" panose="020B0606030504020204" pitchFamily="34" charset="0"/>
              </a:rPr>
              <a:t>caused by changes in a gene called Fragile X Messenger Ribonucleoprotein 1 (</a:t>
            </a:r>
            <a:r>
              <a:rPr lang="en-US" b="0" i="1" dirty="0">
                <a:solidFill>
                  <a:srgbClr val="000000"/>
                </a:solidFill>
                <a:effectLst/>
                <a:latin typeface="Open Sans" panose="020B0606030504020204" pitchFamily="34" charset="0"/>
              </a:rPr>
              <a:t>FMR1).</a:t>
            </a:r>
            <a:r>
              <a:rPr lang="en-US" b="0" i="0" dirty="0">
                <a:solidFill>
                  <a:srgbClr val="000000"/>
                </a:solidFill>
                <a:effectLst/>
                <a:latin typeface="Open Sans" panose="020B0606030504020204" pitchFamily="34" charset="0"/>
              </a:rPr>
              <a:t>  </a:t>
            </a:r>
            <a:r>
              <a:rPr lang="en-US" b="0" i="1" dirty="0">
                <a:solidFill>
                  <a:srgbClr val="000000"/>
                </a:solidFill>
                <a:effectLst/>
                <a:latin typeface="Open Sans" panose="020B0606030504020204" pitchFamily="34" charset="0"/>
              </a:rPr>
              <a:t>FMR1</a:t>
            </a:r>
            <a:r>
              <a:rPr lang="en-US" b="0" i="0" dirty="0">
                <a:solidFill>
                  <a:srgbClr val="000000"/>
                </a:solidFill>
                <a:effectLst/>
                <a:latin typeface="Open Sans" panose="020B0606030504020204" pitchFamily="34" charset="0"/>
              </a:rPr>
              <a:t> usually makes a protein called FMRP that is needed for brain development</a:t>
            </a:r>
          </a:p>
          <a:p>
            <a:endParaRPr lang="en-US" b="0" i="0" dirty="0">
              <a:solidFill>
                <a:srgbClr val="000000"/>
              </a:solidFill>
              <a:effectLst/>
              <a:latin typeface="Open Sans" panose="020B0606030504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222222"/>
                </a:solidFill>
                <a:effectLst/>
                <a:latin typeface="-apple-system"/>
              </a:rPr>
              <a:t>We implemented a machine learning-based approach to predict social-cognitive behaviors in girls with FXS and found that </a:t>
            </a:r>
            <a:r>
              <a:rPr lang="en-US" dirty="0">
                <a:solidFill>
                  <a:srgbClr val="222222"/>
                </a:solidFill>
                <a:latin typeface="Arial" panose="020B0604020202020204" pitchFamily="34" charset="0"/>
                <a:cs typeface="Arial" panose="020B0604020202020204" pitchFamily="34" charset="0"/>
              </a:rPr>
              <a:t>B</a:t>
            </a:r>
            <a:r>
              <a:rPr lang="en-US" b="0" i="0" dirty="0">
                <a:solidFill>
                  <a:srgbClr val="222222"/>
                </a:solidFill>
                <a:effectLst/>
                <a:latin typeface="Arial" panose="020B0604020202020204" pitchFamily="34" charset="0"/>
                <a:cs typeface="Arial" panose="020B0604020202020204" pitchFamily="34" charset="0"/>
              </a:rPr>
              <a:t>rain activity at the frontal cortex and less eye contact </a:t>
            </a:r>
            <a:r>
              <a:rPr lang="en-US" dirty="0">
                <a:solidFill>
                  <a:srgbClr val="222222"/>
                </a:solidFill>
                <a:latin typeface="Arial" panose="020B0604020202020204" pitchFamily="34" charset="0"/>
                <a:cs typeface="Arial" panose="020B0604020202020204" pitchFamily="34" charset="0"/>
              </a:rPr>
              <a:t>during a naturalistic conversation predicted </a:t>
            </a:r>
            <a:r>
              <a:rPr lang="en-US" b="0" i="0" dirty="0">
                <a:solidFill>
                  <a:srgbClr val="222222"/>
                </a:solidFill>
                <a:effectLst/>
                <a:latin typeface="-apple-system"/>
              </a:rPr>
              <a:t>FXS-linked symptom severity</a:t>
            </a:r>
            <a:endParaRPr lang="en-US" b="0" i="0" dirty="0">
              <a:solidFill>
                <a:srgbClr val="222222"/>
              </a:solidFill>
              <a:effectLst/>
              <a:latin typeface="Arial" panose="020B0604020202020204" pitchFamily="34" charset="0"/>
              <a:cs typeface="Arial" panose="020B0604020202020204" pitchFamily="34" charset="0"/>
            </a:endParaRPr>
          </a:p>
          <a:p>
            <a:endParaRPr lang="en-US" b="0" i="0" dirty="0">
              <a:solidFill>
                <a:srgbClr val="000000"/>
              </a:solidFill>
              <a:effectLst/>
              <a:latin typeface="Open Sans" panose="020B0606030504020204" pitchFamily="34" charset="0"/>
            </a:endParaRPr>
          </a:p>
          <a:p>
            <a:endParaRPr lang="en-US" b="0" i="0" dirty="0">
              <a:solidFill>
                <a:srgbClr val="000000"/>
              </a:solidFill>
              <a:effectLst/>
              <a:latin typeface="Open Sans" panose="020B0606030504020204" pitchFamily="34" charset="0"/>
            </a:endParaRPr>
          </a:p>
          <a:p>
            <a:endParaRPr lang="en-US" b="0" i="0" dirty="0">
              <a:solidFill>
                <a:srgbClr val="000000"/>
              </a:solidFill>
              <a:effectLst/>
              <a:latin typeface="Open Sans" panose="020B0606030504020204" pitchFamily="34" charset="0"/>
            </a:endParaRPr>
          </a:p>
          <a:p>
            <a:r>
              <a:rPr lang="en-US" b="0" i="0" dirty="0">
                <a:solidFill>
                  <a:srgbClr val="222222"/>
                </a:solidFill>
                <a:effectLst/>
                <a:latin typeface="-apple-system"/>
              </a:rPr>
              <a:t>Each conversation condition consisted of eight 1-minute blocks with a 10 s inter-block interval. A female researcher who was novel to the participants began the conversation by querying the participant about a topic known (from parental report) to be of interest followed with additional topics (e.g., school, family) standardized across all participants. The first conversation condition was a “non-prompt” condition during which conversation flowed in a natural way for eight 1-minute blocks</a:t>
            </a:r>
          </a:p>
          <a:p>
            <a:endParaRPr lang="en-US" b="0" i="0" dirty="0">
              <a:solidFill>
                <a:srgbClr val="222222"/>
              </a:solidFill>
              <a:effectLst/>
              <a:latin typeface="-apple-system"/>
            </a:endParaRPr>
          </a:p>
          <a:p>
            <a:r>
              <a:rPr lang="en-US" b="0" i="0" dirty="0">
                <a:solidFill>
                  <a:srgbClr val="222222"/>
                </a:solidFill>
                <a:effectLst/>
                <a:latin typeface="-apple-system"/>
              </a:rPr>
              <a:t>The predictive model for each domain of behaviors was implemented in a two-layer framework (Fig. </a:t>
            </a:r>
            <a:r>
              <a:rPr lang="en-US" b="0" i="0" dirty="0">
                <a:solidFill>
                  <a:srgbClr val="006699"/>
                </a:solidFill>
                <a:effectLst/>
                <a:latin typeface="-apple-system"/>
                <a:hlinkClick r:id="rId3"/>
              </a:rPr>
              <a:t>2</a:t>
            </a:r>
            <a:r>
              <a:rPr lang="en-US" b="0" i="0" dirty="0">
                <a:solidFill>
                  <a:srgbClr val="222222"/>
                </a:solidFill>
                <a:effectLst/>
                <a:latin typeface="-apple-system"/>
              </a:rPr>
              <a:t>). On the first layer, each individual biomarker was used independently to train a support vector regression (SVR) model with an RBF (Radial Basis Function) kernel for predicting the participants’ behavior scores (Fig. </a:t>
            </a:r>
            <a:r>
              <a:rPr lang="en-US" b="0" i="0" dirty="0">
                <a:solidFill>
                  <a:srgbClr val="006699"/>
                </a:solidFill>
                <a:effectLst/>
                <a:latin typeface="-apple-system"/>
                <a:hlinkClick r:id="rId3"/>
              </a:rPr>
              <a:t>2</a:t>
            </a:r>
            <a:r>
              <a:rPr lang="en-US" b="0" i="0" dirty="0">
                <a:solidFill>
                  <a:srgbClr val="222222"/>
                </a:solidFill>
                <a:effectLst/>
                <a:latin typeface="-apple-system"/>
              </a:rPr>
              <a:t>A, B). Pearson’s correlation coefficient was calculated between the predicted scores and target scores for each single input biomarker, which represented the importance of each biomarker in predicting the target scores. We then sorted the correlation coefficients obtained from all biomarkers in a descending manner (Fig. </a:t>
            </a:r>
            <a:r>
              <a:rPr lang="en-US" b="0" i="0" dirty="0">
                <a:solidFill>
                  <a:srgbClr val="006699"/>
                </a:solidFill>
                <a:effectLst/>
                <a:latin typeface="-apple-system"/>
                <a:hlinkClick r:id="rId3"/>
              </a:rPr>
              <a:t>2B</a:t>
            </a:r>
            <a:r>
              <a:rPr lang="en-US" b="0" i="0" dirty="0">
                <a:solidFill>
                  <a:srgbClr val="222222"/>
                </a:solidFill>
                <a:effectLst/>
                <a:latin typeface="-apple-system"/>
              </a:rPr>
              <a:t>), from which biomarkers that demonstrated significant correlations between the predicted scores and the target scores were selected as input features for the second layer of the model. The second layer used a random forest (RF) regression model to predict the behavior scores with the pre-selected multi-dimensional features (Fig. </a:t>
            </a:r>
            <a:r>
              <a:rPr lang="en-US" b="0" i="0" dirty="0">
                <a:solidFill>
                  <a:srgbClr val="006699"/>
                </a:solidFill>
                <a:effectLst/>
                <a:latin typeface="-apple-system"/>
                <a:hlinkClick r:id="rId3"/>
              </a:rPr>
              <a:t>2C</a:t>
            </a:r>
            <a:r>
              <a:rPr lang="en-US" b="0" i="0" dirty="0">
                <a:solidFill>
                  <a:srgbClr val="222222"/>
                </a:solidFill>
                <a:effectLst/>
                <a:latin typeface="-apple-system"/>
              </a:rPr>
              <a:t>). Here we randomly split the entire data set into a training set (</a:t>
            </a:r>
            <a:r>
              <a:rPr lang="en-US" b="0" i="1" dirty="0">
                <a:solidFill>
                  <a:srgbClr val="222222"/>
                </a:solidFill>
                <a:effectLst/>
                <a:latin typeface="-apple-system"/>
              </a:rPr>
              <a:t>n</a:t>
            </a:r>
            <a:r>
              <a:rPr lang="en-US" b="0" i="0" dirty="0">
                <a:solidFill>
                  <a:srgbClr val="222222"/>
                </a:solidFill>
                <a:effectLst/>
                <a:latin typeface="-apple-system"/>
              </a:rPr>
              <a:t> = 25) and a testing set (</a:t>
            </a:r>
            <a:r>
              <a:rPr lang="en-US" b="0" i="1" dirty="0">
                <a:solidFill>
                  <a:srgbClr val="222222"/>
                </a:solidFill>
                <a:effectLst/>
                <a:latin typeface="-apple-system"/>
              </a:rPr>
              <a:t>n</a:t>
            </a:r>
            <a:r>
              <a:rPr lang="en-US" b="0" i="0" dirty="0">
                <a:solidFill>
                  <a:srgbClr val="222222"/>
                </a:solidFill>
                <a:effectLst/>
                <a:latin typeface="-apple-system"/>
              </a:rPr>
              <a:t> = 10). The training set was used to train the regression models. For each domain of behavior, parameters of the predictive model were tuned individually. The prediction performance of each model was assessed by calculating the Pearson’s correlation coefficient between the predicted scores from the testing set and corresponding target scores. In addition, we used an iterative permutation-based approach to assess the importance of each feature in the final predictive model </a:t>
            </a:r>
            <a:endParaRPr lang="en-US" dirty="0"/>
          </a:p>
        </p:txBody>
      </p:sp>
    </p:spTree>
    <p:extLst>
      <p:ext uri="{BB962C8B-B14F-4D97-AF65-F5344CB8AC3E}">
        <p14:creationId xmlns:p14="http://schemas.microsoft.com/office/powerpoint/2010/main" val="307468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Following Gabrielle’s line of work currently we are collecting data during dyadic interactions in varying contexts using </a:t>
            </a:r>
            <a:r>
              <a:rPr lang="en-US" dirty="0" err="1"/>
              <a:t>hyperscannning</a:t>
            </a:r>
            <a:r>
              <a:rPr lang="en-US" dirty="0"/>
              <a:t> with NIRS, that is, SIMULATANEOUS NEUROIMAING DATA COLLECTION TO examine NEURAL </a:t>
            </a:r>
            <a:r>
              <a:rPr lang="en-US" sz="1100" dirty="0"/>
              <a:t>synchrony</a:t>
            </a:r>
            <a:r>
              <a:rPr lang="en-US" dirty="0"/>
              <a:t> IN DYADS </a:t>
            </a:r>
          </a:p>
          <a:p>
            <a:r>
              <a:rPr lang="en-US" dirty="0"/>
              <a:t>We know from prior research in the lab that there is higher neural </a:t>
            </a:r>
            <a:r>
              <a:rPr lang="en-US" sz="1100" dirty="0"/>
              <a:t>synchrony</a:t>
            </a:r>
            <a:r>
              <a:rPr lang="en-US" dirty="0"/>
              <a:t> between dyads in-person over video chat </a:t>
            </a:r>
          </a:p>
          <a:p>
            <a:r>
              <a:rPr lang="en-US" dirty="0"/>
              <a:t>We’re interested in the neural patterns not just within a fragile X group compared to a matched control group, but also whether the neural  </a:t>
            </a:r>
            <a:r>
              <a:rPr lang="en-US" sz="1100" dirty="0"/>
              <a:t>synchrony</a:t>
            </a:r>
            <a:r>
              <a:rPr lang="en-US" dirty="0"/>
              <a:t> in dyads can </a:t>
            </a:r>
            <a:r>
              <a:rPr lang="en-US" b="0" i="0" dirty="0">
                <a:solidFill>
                  <a:srgbClr val="222222"/>
                </a:solidFill>
                <a:effectLst/>
                <a:latin typeface="-apple-system"/>
              </a:rPr>
              <a:t>serve as a promising biomarker for prospective FXS-linked symptom severity </a:t>
            </a:r>
            <a:endParaRPr lang="en-US" dirty="0"/>
          </a:p>
        </p:txBody>
      </p:sp>
    </p:spTree>
    <p:extLst>
      <p:ext uri="{BB962C8B-B14F-4D97-AF65-F5344CB8AC3E}">
        <p14:creationId xmlns:p14="http://schemas.microsoft.com/office/powerpoint/2010/main" val="3550608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400" b="0" i="0" u="none" strike="noStrike" dirty="0">
                <a:solidFill>
                  <a:srgbClr val="000000"/>
                </a:solidFill>
                <a:effectLst/>
                <a:latin typeface="Calibri" panose="020F0502020204030204" pitchFamily="34" charset="0"/>
              </a:rPr>
              <a:t>Sometimes areas within developmental psychology are viewed as siloed: social, neurological, environmental, computational… but today what you saw were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u="none" strike="noStrike" dirty="0">
                <a:solidFill>
                  <a:srgbClr val="000000"/>
                </a:solidFill>
                <a:effectLst/>
                <a:latin typeface="Calibri" panose="020F0502020204030204" pitchFamily="34" charset="0"/>
              </a:rPr>
              <a:t>CLICK findings from studies employing multiple methodologies can converge and advance our understanding of information processing across development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u="none" strike="noStrike" dirty="0">
              <a:solidFill>
                <a:srgbClr val="000000"/>
              </a:solidFill>
              <a:effectLst/>
              <a:latin typeface="Calibri" panose="020F0502020204030204" pitchFamily="34" charset="0"/>
            </a:endParaRPr>
          </a:p>
          <a:p>
            <a:pPr marL="158750" indent="0">
              <a:buNone/>
            </a:pPr>
            <a:r>
              <a:rPr lang="en-US" sz="1400" b="0" i="0" u="none" strike="noStrike" dirty="0">
                <a:solidFill>
                  <a:srgbClr val="000000"/>
                </a:solidFill>
                <a:effectLst/>
                <a:latin typeface="Calibri" panose="020F0502020204030204" pitchFamily="34" charset="0"/>
              </a:rPr>
              <a:t>Early information processing predicts later educational/occupational outcomes and overall wellbeing; therefore, harmonizing methodological approaches in diverse developmental contexts provides a promising avenue for future research. </a:t>
            </a:r>
            <a:endParaRPr lang="en-US" sz="1400" dirty="0"/>
          </a:p>
        </p:txBody>
      </p:sp>
    </p:spTree>
    <p:extLst>
      <p:ext uri="{BB962C8B-B14F-4D97-AF65-F5344CB8AC3E}">
        <p14:creationId xmlns:p14="http://schemas.microsoft.com/office/powerpoint/2010/main" val="1637057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Finally I would like to thank our speakers and open the audience up </a:t>
            </a:r>
            <a:r>
              <a:rPr lang="en-US" sz="1800" b="0" i="0" u="none" strike="noStrike">
                <a:solidFill>
                  <a:srgbClr val="000000"/>
                </a:solidFill>
                <a:effectLst/>
                <a:latin typeface="Calibri" panose="020F0502020204030204" pitchFamily="34" charset="0"/>
              </a:rPr>
              <a:t>to questions </a:t>
            </a:r>
            <a:endParaRPr lang="en-US" dirty="0"/>
          </a:p>
        </p:txBody>
      </p:sp>
    </p:spTree>
    <p:extLst>
      <p:ext uri="{BB962C8B-B14F-4D97-AF65-F5344CB8AC3E}">
        <p14:creationId xmlns:p14="http://schemas.microsoft.com/office/powerpoint/2010/main" val="334518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Our first speaker is </a:t>
            </a:r>
            <a:r>
              <a:rPr lang="en-US" sz="1800" b="1" dirty="0">
                <a:solidFill>
                  <a:srgbClr val="AD2D2E"/>
                </a:solidFill>
                <a:latin typeface="Arial" panose="020B0604020202020204" pitchFamily="34" charset="0"/>
                <a:cs typeface="Arial" panose="020B0604020202020204" pitchFamily="34" charset="0"/>
              </a:rPr>
              <a:t>Dr. Ola Dope-E-er-ah-</a:t>
            </a:r>
            <a:r>
              <a:rPr lang="en-US" sz="1800" b="1" dirty="0" err="1">
                <a:solidFill>
                  <a:srgbClr val="AD2D2E"/>
                </a:solidFill>
                <a:latin typeface="Arial" panose="020B0604020202020204" pitchFamily="34" charset="0"/>
                <a:cs typeface="Arial" panose="020B0604020202020204" pitchFamily="34" charset="0"/>
              </a:rPr>
              <a:t>wah</a:t>
            </a:r>
            <a:r>
              <a:rPr lang="en-US" sz="1800" b="1" dirty="0">
                <a:solidFill>
                  <a:srgbClr val="AD2D2E"/>
                </a:solidFill>
                <a:latin typeface="Arial" panose="020B0604020202020204" pitchFamily="34" charset="0"/>
                <a:cs typeface="Arial" panose="020B0604020202020204" pitchFamily="34" charset="0"/>
              </a:rPr>
              <a:t>. She is a postdoctoral scholar all the way from Canada at the University of British Columbia. </a:t>
            </a:r>
          </a:p>
          <a:p>
            <a:r>
              <a:rPr lang="en-US" sz="1800" b="1" dirty="0">
                <a:solidFill>
                  <a:srgbClr val="AD2D2E"/>
                </a:solidFill>
                <a:latin typeface="Arial" panose="020B0604020202020204" pitchFamily="34" charset="0"/>
                <a:cs typeface="Arial" panose="020B0604020202020204" pitchFamily="34" charset="0"/>
              </a:rPr>
              <a:t>CLICK Her work </a:t>
            </a:r>
            <a:r>
              <a:rPr lang="en-US" sz="1800" b="0" i="0" u="none" strike="noStrike" dirty="0">
                <a:solidFill>
                  <a:srgbClr val="000000"/>
                </a:solidFill>
                <a:effectLst/>
                <a:latin typeface="Calibri" panose="020F0502020204030204" pitchFamily="34" charset="0"/>
              </a:rPr>
              <a:t>focuses on processes from a neurobiological approach examining neural patterns with 5-to-7-month-old infants using functional near-infrared spectroscopy also known as </a:t>
            </a:r>
            <a:r>
              <a:rPr lang="en-US" sz="1800" b="0" i="0" u="none" strike="noStrike" dirty="0" err="1">
                <a:solidFill>
                  <a:srgbClr val="000000"/>
                </a:solidFill>
                <a:effectLst/>
                <a:latin typeface="Calibri" panose="020F0502020204030204" pitchFamily="34" charset="0"/>
              </a:rPr>
              <a:t>fNIRS</a:t>
            </a:r>
            <a:r>
              <a:rPr lang="en-US" sz="1800" b="0" i="0" u="none" strike="noStrike" dirty="0">
                <a:solidFill>
                  <a:srgbClr val="000000"/>
                </a:solidFill>
                <a:effectLst/>
                <a:latin typeface="Calibri" panose="020F0502020204030204" pitchFamily="34" charset="0"/>
              </a:rPr>
              <a:t>, and is the first study to validate NIRS in infancy as a methodological tool for measuring neural correlates of processes such as looking and attention in a naturalistic environment</a:t>
            </a:r>
            <a:endParaRPr lang="en-US" dirty="0"/>
          </a:p>
        </p:txBody>
      </p:sp>
    </p:spTree>
    <p:extLst>
      <p:ext uri="{BB962C8B-B14F-4D97-AF65-F5344CB8AC3E}">
        <p14:creationId xmlns:p14="http://schemas.microsoft.com/office/powerpoint/2010/main" val="495412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dirty="0">
                <a:solidFill>
                  <a:srgbClr val="000000"/>
                </a:solidFill>
                <a:effectLst/>
                <a:latin typeface="Calibri" panose="020F0502020204030204" pitchFamily="34" charset="0"/>
              </a:rPr>
              <a:t>Our second speaker is speaker is </a:t>
            </a:r>
            <a:r>
              <a:rPr lang="en-US" sz="1800" b="1" dirty="0">
                <a:solidFill>
                  <a:srgbClr val="AD2D2E"/>
                </a:solidFill>
                <a:latin typeface="Arial" panose="020B0604020202020204" pitchFamily="34" charset="0"/>
                <a:cs typeface="Arial" panose="020B0604020202020204" pitchFamily="34" charset="0"/>
              </a:rPr>
              <a:t>Dr. Deon Benton. He is a </a:t>
            </a:r>
            <a:r>
              <a:rPr lang="en-US" sz="3200" b="0" i="0" dirty="0">
                <a:solidFill>
                  <a:srgbClr val="4D5156"/>
                </a:solidFill>
                <a:effectLst/>
                <a:latin typeface="Roboto" panose="02000000000000000000" pitchFamily="2" charset="0"/>
              </a:rPr>
              <a:t>professor of psychology and human development </a:t>
            </a:r>
            <a:r>
              <a:rPr lang="en-US" sz="1800" b="1" dirty="0">
                <a:solidFill>
                  <a:srgbClr val="AD2D2E"/>
                </a:solidFill>
                <a:latin typeface="Arial" panose="020B0604020202020204" pitchFamily="34" charset="0"/>
                <a:cs typeface="Arial" panose="020B0604020202020204" pitchFamily="34" charset="0"/>
              </a:rPr>
              <a:t>all the way from Nashville Tennessee at Vanderbilt University. </a:t>
            </a:r>
          </a:p>
          <a:p>
            <a:r>
              <a:rPr lang="en-US" sz="1800" b="0" i="0" u="none" strike="noStrike" dirty="0">
                <a:solidFill>
                  <a:srgbClr val="000000"/>
                </a:solidFill>
                <a:effectLst/>
                <a:latin typeface="Calibri" panose="020F0502020204030204" pitchFamily="34" charset="0"/>
              </a:rPr>
              <a:t>Transitioning from infancy to toddlerhood, Deon’s work investigates processes with 2-and-3-year-old toddlers using a computational approach, with modeling work showing the ability to </a:t>
            </a:r>
            <a:r>
              <a:rPr lang="en-US" sz="1800" b="0" i="0" u="none" strike="noStrike" dirty="0">
                <a:solidFill>
                  <a:srgbClr val="000000"/>
                </a:solidFill>
                <a:effectLst/>
                <a:latin typeface="Arial" panose="020B0604020202020204" pitchFamily="34" charset="0"/>
              </a:rPr>
              <a:t>detect second-order correlations depends on having sufficient information-processing capacities</a:t>
            </a:r>
            <a:endParaRPr lang="en-US" dirty="0"/>
          </a:p>
          <a:p>
            <a:endParaRPr lang="en-US" dirty="0"/>
          </a:p>
          <a:p>
            <a:r>
              <a:rPr lang="en-US" dirty="0"/>
              <a:t>2 to 3 year old toddlers </a:t>
            </a:r>
          </a:p>
        </p:txBody>
      </p:sp>
    </p:spTree>
    <p:extLst>
      <p:ext uri="{BB962C8B-B14F-4D97-AF65-F5344CB8AC3E}">
        <p14:creationId xmlns:p14="http://schemas.microsoft.com/office/powerpoint/2010/main" val="107181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dirty="0">
                <a:solidFill>
                  <a:srgbClr val="000000"/>
                </a:solidFill>
                <a:effectLst/>
                <a:latin typeface="Calibri" panose="020F0502020204030204" pitchFamily="34" charset="0"/>
              </a:rPr>
              <a:t>Our third speaker is speaker is </a:t>
            </a:r>
            <a:r>
              <a:rPr lang="en-US" sz="1100" b="1" dirty="0">
                <a:solidFill>
                  <a:srgbClr val="AD2D2E"/>
                </a:solidFill>
                <a:latin typeface="Arial" panose="020B0604020202020204" pitchFamily="34" charset="0"/>
                <a:cs typeface="Arial" panose="020B0604020202020204" pitchFamily="34" charset="0"/>
              </a:rPr>
              <a:t>Dr. Gabrielle Strouse. </a:t>
            </a:r>
            <a:r>
              <a:rPr lang="en-US" sz="1100" b="0" i="0" u="none" dirty="0">
                <a:solidFill>
                  <a:srgbClr val="000000"/>
                </a:solidFill>
                <a:effectLst/>
                <a:latin typeface="myriad-pro"/>
                <a:cs typeface="Arial" panose="020B0604020202020204" pitchFamily="34" charset="0"/>
              </a:rPr>
              <a:t>She is a</a:t>
            </a:r>
            <a:r>
              <a:rPr lang="en-US" b="0" i="0" u="none" dirty="0">
                <a:solidFill>
                  <a:srgbClr val="000000"/>
                </a:solidFill>
                <a:effectLst/>
                <a:latin typeface="myriad-pro"/>
              </a:rPr>
              <a:t> Professor of </a:t>
            </a:r>
            <a:r>
              <a:rPr lang="en-US" b="0" i="0" u="none" strike="noStrike" dirty="0">
                <a:solidFill>
                  <a:srgbClr val="D21533"/>
                </a:solidFill>
                <a:effectLst/>
                <a:latin typeface="myriad-pro"/>
                <a:hlinkClick r:id="rId3"/>
              </a:rPr>
              <a:t>Counseling &amp; Psychology in Education</a:t>
            </a:r>
            <a:r>
              <a:rPr lang="en-US" sz="1100" b="0" i="0" u="none" strike="noStrike" dirty="0">
                <a:solidFill>
                  <a:srgbClr val="000000"/>
                </a:solidFill>
                <a:effectLst/>
                <a:latin typeface="Arial"/>
                <a:cs typeface="Arial"/>
              </a:rPr>
              <a:t> </a:t>
            </a:r>
            <a:r>
              <a:rPr lang="en-US" sz="1100" b="1" dirty="0">
                <a:solidFill>
                  <a:srgbClr val="AD2D2E"/>
                </a:solidFill>
                <a:latin typeface="Arial" panose="020B0604020202020204" pitchFamily="34" charset="0"/>
                <a:cs typeface="Arial" panose="020B0604020202020204" pitchFamily="34" charset="0"/>
              </a:rPr>
              <a:t>all the way from the University of South Dakota </a:t>
            </a:r>
          </a:p>
          <a:p>
            <a:r>
              <a:rPr lang="en-US" sz="1800" b="0" i="0" u="none" strike="noStrike" dirty="0">
                <a:solidFill>
                  <a:srgbClr val="000000"/>
                </a:solidFill>
                <a:effectLst/>
                <a:latin typeface="Calibri" panose="020F0502020204030204" pitchFamily="34" charset="0"/>
              </a:rPr>
              <a:t>CLICK Transitioning from toddlerhood to preschoolers, Gabrielle’s work is timely and focuses on dyadic processes such as joint-visual-attention during shared book reading with 3-to-5-year-olds in varying video chat contexts from an environmental approach</a:t>
            </a:r>
            <a:endParaRPr lang="en-US" b="0" i="0" u="none" dirty="0">
              <a:solidFill>
                <a:srgbClr val="000000"/>
              </a:solidFill>
              <a:effectLst/>
              <a:latin typeface="myriad-pro"/>
            </a:endParaRPr>
          </a:p>
        </p:txBody>
      </p:sp>
    </p:spTree>
    <p:extLst>
      <p:ext uri="{BB962C8B-B14F-4D97-AF65-F5344CB8AC3E}">
        <p14:creationId xmlns:p14="http://schemas.microsoft.com/office/powerpoint/2010/main" val="166989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Finally, </a:t>
            </a:r>
          </a:p>
          <a:p>
            <a:r>
              <a:rPr lang="en-US" sz="1800" b="0" i="0" u="none" strike="noStrike" dirty="0">
                <a:solidFill>
                  <a:srgbClr val="000000"/>
                </a:solidFill>
                <a:effectLst/>
                <a:latin typeface="Calibri" panose="020F0502020204030204" pitchFamily="34" charset="0"/>
              </a:rPr>
              <a:t>CLICK transitioning from preschoolers to middle childhood, I am going to briefly discuss how we can encompass all methodologies from the three presentations with neuroimaging using </a:t>
            </a:r>
            <a:r>
              <a:rPr lang="en-US" sz="1800" b="0" i="0" u="none" strike="noStrike" dirty="0" err="1">
                <a:solidFill>
                  <a:srgbClr val="000000"/>
                </a:solidFill>
                <a:effectLst/>
                <a:latin typeface="Calibri" panose="020F0502020204030204" pitchFamily="34" charset="0"/>
              </a:rPr>
              <a:t>fNIRS</a:t>
            </a:r>
            <a:r>
              <a:rPr lang="en-US" sz="1800" b="0" i="0" u="none" strike="noStrike" dirty="0">
                <a:solidFill>
                  <a:srgbClr val="000000"/>
                </a:solidFill>
                <a:effectLst/>
                <a:latin typeface="Calibri" panose="020F0502020204030204" pitchFamily="34" charset="0"/>
              </a:rPr>
              <a:t>–identical to the neurobiological approach in Ola’s study, a model to predict outcomes–mirroring the computational aligned with Deon’s work, and future work understanding processes in dyadic interactions in varying contexts–following the environmental approach in Gabrielle’s line of work with a population of girls with Fragile X syndrome, from a clinical </a:t>
            </a:r>
            <a:r>
              <a:rPr lang="en-US" sz="1800" b="0" i="0" u="none" strike="noStrike" dirty="0" err="1">
                <a:solidFill>
                  <a:srgbClr val="000000"/>
                </a:solidFill>
                <a:effectLst/>
                <a:latin typeface="Calibri" panose="020F0502020204030204" pitchFamily="34" charset="0"/>
              </a:rPr>
              <a:t>appraoch</a:t>
            </a:r>
            <a:r>
              <a:rPr lang="en-US" sz="1800" b="0" i="0" u="none" strike="noStrike" dirty="0">
                <a:solidFill>
                  <a:srgbClr val="000000"/>
                </a:solidFill>
                <a:effectLst/>
                <a:latin typeface="Calibri" panose="020F0502020204030204" pitchFamily="34" charset="0"/>
              </a:rPr>
              <a:t>. </a:t>
            </a:r>
            <a:endParaRPr lang="en-US" dirty="0"/>
          </a:p>
        </p:txBody>
      </p:sp>
    </p:spTree>
    <p:extLst>
      <p:ext uri="{BB962C8B-B14F-4D97-AF65-F5344CB8AC3E}">
        <p14:creationId xmlns:p14="http://schemas.microsoft.com/office/powerpoint/2010/main" val="2862568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dirty="0">
                <a:solidFill>
                  <a:srgbClr val="000000"/>
                </a:solidFill>
                <a:effectLst/>
                <a:latin typeface="Calibri" panose="020F0502020204030204" pitchFamily="34" charset="0"/>
              </a:rPr>
              <a:t>Now I am going to briefly discuss how we can encompass all methodologies from the three presentations you just saw from a clinical approach</a:t>
            </a:r>
            <a:endParaRPr lang="en-US" dirty="0"/>
          </a:p>
        </p:txBody>
      </p:sp>
    </p:spTree>
    <p:extLst>
      <p:ext uri="{BB962C8B-B14F-4D97-AF65-F5344CB8AC3E}">
        <p14:creationId xmlns:p14="http://schemas.microsoft.com/office/powerpoint/2010/main" val="3853581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ct val="100000"/>
              <a:buFont typeface="+mj-lt"/>
              <a:buNone/>
            </a:pPr>
            <a:r>
              <a:rPr lang="en" b="1" dirty="0">
                <a:solidFill>
                  <a:schemeClr val="tx1"/>
                </a:solidFill>
                <a:latin typeface="Arial" charset="0"/>
                <a:ea typeface="Arial" charset="0"/>
                <a:cs typeface="Arial" charset="0"/>
                <a:sym typeface="Open Sans"/>
              </a:rPr>
              <a:t>First I’m going to briefly discuss the neurological methodology from Ola’s presentation </a:t>
            </a:r>
          </a:p>
          <a:p>
            <a:pPr marL="158750" indent="0">
              <a:buSzPct val="100000"/>
              <a:buFont typeface="+mj-lt"/>
              <a:buNone/>
            </a:pPr>
            <a:endParaRPr lang="en" b="1" dirty="0">
              <a:solidFill>
                <a:schemeClr val="tx1"/>
              </a:solidFill>
              <a:latin typeface="Arial" charset="0"/>
              <a:ea typeface="Arial" charset="0"/>
              <a:cs typeface="Arial" charset="0"/>
              <a:sym typeface="Open Sans"/>
            </a:endParaRPr>
          </a:p>
          <a:p>
            <a:pPr marL="158750" indent="0">
              <a:buSzPct val="100000"/>
              <a:buFont typeface="+mj-lt"/>
              <a:buNone/>
            </a:pPr>
            <a:r>
              <a:rPr lang="en" b="1" dirty="0" err="1">
                <a:solidFill>
                  <a:schemeClr val="tx1"/>
                </a:solidFill>
                <a:latin typeface="Arial" charset="0"/>
                <a:ea typeface="Arial" charset="0"/>
                <a:cs typeface="Arial" charset="0"/>
                <a:sym typeface="Open Sans"/>
              </a:rPr>
              <a:t>fNIRS</a:t>
            </a:r>
            <a:r>
              <a:rPr lang="en" b="1" dirty="0">
                <a:solidFill>
                  <a:schemeClr val="tx1"/>
                </a:solidFill>
                <a:latin typeface="Arial" charset="0"/>
                <a:ea typeface="Arial" charset="0"/>
                <a:cs typeface="Arial" charset="0"/>
                <a:sym typeface="Open Sans"/>
              </a:rPr>
              <a:t> measures changes in blood </a:t>
            </a:r>
            <a:r>
              <a:rPr lang="en-US" sz="1100" dirty="0">
                <a:solidFill>
                  <a:schemeClr val="tx1"/>
                </a:solidFill>
                <a:latin typeface="Arial" panose="020B0604020202020204" pitchFamily="34" charset="0"/>
                <a:cs typeface="Arial" panose="020B0604020202020204" pitchFamily="34" charset="0"/>
              </a:rPr>
              <a:t>hemoglobin concentration</a:t>
            </a:r>
            <a:r>
              <a:rPr lang="en" b="1" dirty="0">
                <a:solidFill>
                  <a:schemeClr val="tx1"/>
                </a:solidFill>
                <a:latin typeface="Arial" charset="0"/>
                <a:ea typeface="Arial" charset="0"/>
                <a:cs typeface="Arial" charset="0"/>
                <a:sym typeface="Open Sans"/>
              </a:rPr>
              <a:t> by imaging the brain with low-levels of light</a:t>
            </a:r>
            <a:endParaRPr lang="en-US" b="1" dirty="0">
              <a:solidFill>
                <a:schemeClr val="tx1"/>
              </a:solidFill>
              <a:latin typeface="Arial" charset="0"/>
              <a:ea typeface="Arial" charset="0"/>
              <a:cs typeface="Arial" charset="0"/>
              <a:sym typeface="Open Sans"/>
            </a:endParaRPr>
          </a:p>
          <a:p>
            <a:pPr marL="158750" indent="0">
              <a:buSzPct val="100000"/>
              <a:buFont typeface="+mj-lt"/>
              <a:buNone/>
            </a:pPr>
            <a:endParaRPr lang="en-US" b="1" dirty="0">
              <a:solidFill>
                <a:schemeClr val="tx1"/>
              </a:solidFill>
              <a:latin typeface="Arial" charset="0"/>
              <a:ea typeface="Arial" charset="0"/>
              <a:cs typeface="Arial" charset="0"/>
              <a:sym typeface="Open Sans"/>
            </a:endParaRPr>
          </a:p>
          <a:p>
            <a:pPr marL="158750" marR="0" lvl="0" indent="0" algn="l" defTabSz="914400" rtl="0" eaLnBrk="1" fontAlgn="auto" latinLnBrk="0" hangingPunct="1">
              <a:lnSpc>
                <a:spcPct val="100000"/>
              </a:lnSpc>
              <a:spcBef>
                <a:spcPts val="0"/>
              </a:spcBef>
              <a:spcAft>
                <a:spcPts val="0"/>
              </a:spcAft>
              <a:buClr>
                <a:srgbClr val="000000"/>
              </a:buClr>
              <a:buSzPct val="100000"/>
              <a:buFont typeface="+mj-lt"/>
              <a:buNone/>
              <a:tabLst/>
              <a:defRPr/>
            </a:pPr>
            <a:r>
              <a:rPr lang="en-US" b="1" dirty="0"/>
              <a:t>Blood replenishes oxygen to neurons, so similar to fMRI, </a:t>
            </a:r>
            <a:r>
              <a:rPr lang="en-US" b="1" i="1" dirty="0">
                <a:solidFill>
                  <a:schemeClr val="dk2"/>
                </a:solidFill>
                <a:latin typeface="Open Sans"/>
                <a:ea typeface="Open Sans"/>
                <a:cs typeface="Open Sans"/>
                <a:sym typeface="Open Sans"/>
              </a:rPr>
              <a:t>c</a:t>
            </a:r>
            <a:r>
              <a:rPr lang="en-US" i="1" dirty="0">
                <a:solidFill>
                  <a:schemeClr val="dk2"/>
                </a:solidFill>
                <a:latin typeface="Open Sans"/>
                <a:ea typeface="Open Sans"/>
                <a:cs typeface="Open Sans"/>
                <a:sym typeface="Open Sans"/>
              </a:rPr>
              <a:t>hanges in blood flow are used as a </a:t>
            </a:r>
            <a:r>
              <a:rPr lang="en-US" b="1" i="1" dirty="0">
                <a:solidFill>
                  <a:schemeClr val="dk2"/>
                </a:solidFill>
                <a:latin typeface="Open Sans"/>
                <a:ea typeface="Open Sans"/>
                <a:cs typeface="Open Sans"/>
                <a:sym typeface="Open Sans"/>
              </a:rPr>
              <a:t>proxy</a:t>
            </a:r>
            <a:r>
              <a:rPr lang="en-US" i="1" dirty="0">
                <a:solidFill>
                  <a:schemeClr val="dk2"/>
                </a:solidFill>
                <a:latin typeface="Open Sans"/>
                <a:ea typeface="Open Sans"/>
                <a:cs typeface="Open Sans"/>
                <a:sym typeface="Open Sans"/>
              </a:rPr>
              <a:t> for neural activity </a:t>
            </a:r>
          </a:p>
          <a:p>
            <a:endParaRPr lang="en-US" dirty="0"/>
          </a:p>
        </p:txBody>
      </p:sp>
    </p:spTree>
    <p:extLst>
      <p:ext uri="{BB962C8B-B14F-4D97-AF65-F5344CB8AC3E}">
        <p14:creationId xmlns:p14="http://schemas.microsoft.com/office/powerpoint/2010/main" val="1274092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ct val="100000"/>
              <a:buFont typeface="+mj-lt"/>
              <a:buNone/>
            </a:pPr>
            <a:r>
              <a:rPr lang="en-US" sz="1100" b="1" dirty="0">
                <a:solidFill>
                  <a:schemeClr val="tx1"/>
                </a:solidFill>
                <a:latin typeface="Arial" charset="0"/>
                <a:ea typeface="Arial" charset="0"/>
                <a:cs typeface="Arial" charset="0"/>
                <a:sym typeface="Open Sans"/>
              </a:rPr>
              <a:t>This technique revolutionized the field because </a:t>
            </a:r>
          </a:p>
          <a:p>
            <a:pPr marL="158750" indent="0">
              <a:buSzPct val="100000"/>
              <a:buFont typeface="+mj-lt"/>
              <a:buNone/>
            </a:pPr>
            <a:r>
              <a:rPr lang="en-US" sz="1100" b="1" dirty="0">
                <a:solidFill>
                  <a:schemeClr val="tx1"/>
                </a:solidFill>
                <a:latin typeface="Arial" charset="0"/>
                <a:ea typeface="Arial" charset="0"/>
                <a:cs typeface="Arial" charset="0"/>
                <a:sym typeface="Open Sans"/>
              </a:rPr>
              <a:t>its </a:t>
            </a:r>
            <a:r>
              <a:rPr lang="en-US" sz="1100" dirty="0">
                <a:latin typeface="Arial" charset="0"/>
                <a:ea typeface="Arial" charset="0"/>
                <a:cs typeface="Arial" charset="0"/>
              </a:rPr>
              <a:t>non-invasive </a:t>
            </a:r>
          </a:p>
          <a:p>
            <a:pPr marL="158750" indent="0">
              <a:buSzPct val="100000"/>
              <a:buFont typeface="+mj-lt"/>
              <a:buNone/>
            </a:pPr>
            <a:r>
              <a:rPr lang="en-US" sz="1100" dirty="0">
                <a:latin typeface="Arial" charset="0"/>
                <a:ea typeface="Arial" charset="0"/>
                <a:cs typeface="Arial" charset="0"/>
              </a:rPr>
              <a:t>Doesn’t require children to remain still and in a confined environment such as fMRI </a:t>
            </a:r>
          </a:p>
          <a:p>
            <a:pPr marL="158750" indent="0">
              <a:buSzPct val="100000"/>
              <a:buFont typeface="+mj-lt"/>
              <a:buNone/>
            </a:pPr>
            <a:r>
              <a:rPr lang="en-US" sz="1100" dirty="0">
                <a:latin typeface="Arial" charset="0"/>
                <a:ea typeface="Arial" charset="0"/>
                <a:cs typeface="Arial" charset="0"/>
              </a:rPr>
              <a:t>And its less sensitive to motion artifacts like EEG</a:t>
            </a:r>
          </a:p>
          <a:p>
            <a:pPr marL="158750" lvl="0" indent="0" algn="l" rtl="0">
              <a:lnSpc>
                <a:spcPct val="115000"/>
              </a:lnSpc>
              <a:spcBef>
                <a:spcPts val="0"/>
              </a:spcBef>
              <a:spcAft>
                <a:spcPts val="0"/>
              </a:spcAft>
              <a:buSzPct val="100000"/>
              <a:buFont typeface="+mj-lt"/>
              <a:buNone/>
            </a:pPr>
            <a:r>
              <a:rPr lang="en-US" sz="1100" i="1" dirty="0">
                <a:latin typeface="Arial" charset="0"/>
                <a:ea typeface="Arial" charset="0"/>
                <a:cs typeface="Arial" charset="0"/>
              </a:rPr>
              <a:t>So it’s very useful for neuroimaging research with children </a:t>
            </a:r>
          </a:p>
          <a:p>
            <a:pPr marL="158750" lvl="0" indent="0" algn="l" rtl="0">
              <a:lnSpc>
                <a:spcPct val="115000"/>
              </a:lnSpc>
              <a:spcBef>
                <a:spcPts val="0"/>
              </a:spcBef>
              <a:spcAft>
                <a:spcPts val="0"/>
              </a:spcAft>
              <a:buSzPct val="100000"/>
              <a:buFont typeface="+mj-lt"/>
              <a:buNone/>
            </a:pPr>
            <a:r>
              <a:rPr lang="en-US" altLang="en-US" sz="1100" dirty="0">
                <a:solidFill>
                  <a:schemeClr val="tx1">
                    <a:lumMod val="65000"/>
                    <a:lumOff val="35000"/>
                  </a:schemeClr>
                </a:solidFill>
                <a:latin typeface="Arial" panose="020B0604020202020204" pitchFamily="34" charset="0"/>
                <a:cs typeface="Arial" panose="020B0604020202020204" pitchFamily="34" charset="0"/>
              </a:rPr>
              <a:t>CLICK And it’s use is growing so you’ll see the published articles have doubled since a decade ago </a:t>
            </a:r>
          </a:p>
        </p:txBody>
      </p:sp>
    </p:spTree>
    <p:extLst>
      <p:ext uri="{BB962C8B-B14F-4D97-AF65-F5344CB8AC3E}">
        <p14:creationId xmlns:p14="http://schemas.microsoft.com/office/powerpoint/2010/main" val="2799718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fNIRS uses the same technology as pulse oximeters which most of you have probably seen at doctor’s offices</a:t>
            </a:r>
          </a:p>
          <a:p>
            <a:r>
              <a:rPr lang="en-US" dirty="0"/>
              <a:t>CLICK and the way pulse oximetry works is there’s a light source that emits the light</a:t>
            </a:r>
          </a:p>
          <a:p>
            <a:r>
              <a:rPr lang="en-US" dirty="0"/>
              <a:t>CLICK and a detector that detects that light</a:t>
            </a:r>
          </a:p>
          <a:p>
            <a:r>
              <a:rPr lang="en-US" dirty="0"/>
              <a:t>CLICK leading to a channel that can measure hemoglobin concentration in the blood </a:t>
            </a:r>
          </a:p>
          <a:p>
            <a:r>
              <a:rPr lang="en-US" dirty="0"/>
              <a:t>CLICK fNIRS was first used in the medical field in 1977 when Frans </a:t>
            </a:r>
            <a:r>
              <a:rPr lang="en-US" dirty="0" err="1"/>
              <a:t>Jobsis</a:t>
            </a:r>
            <a:r>
              <a:rPr lang="en-US" dirty="0"/>
              <a:t> </a:t>
            </a:r>
            <a:r>
              <a:rPr lang="en-US" sz="1100" dirty="0">
                <a:solidFill>
                  <a:schemeClr val="tx1">
                    <a:lumMod val="65000"/>
                    <a:lumOff val="35000"/>
                  </a:schemeClr>
                </a:solidFill>
                <a:ea typeface="Gill Sans Light" charset="0"/>
                <a:cs typeface="Gill Sans Light" charset="0"/>
              </a:rPr>
              <a:t>proved that near-infrared light can CLICK</a:t>
            </a:r>
          </a:p>
          <a:p>
            <a:r>
              <a:rPr lang="en-US" sz="1100" dirty="0">
                <a:solidFill>
                  <a:schemeClr val="tx1">
                    <a:lumMod val="65000"/>
                    <a:lumOff val="35000"/>
                  </a:schemeClr>
                </a:solidFill>
                <a:ea typeface="Gill Sans Light" charset="0"/>
                <a:cs typeface="Gill Sans Light" charset="0"/>
              </a:rPr>
              <a:t>CLICK penetrate through the skull and biological tissues to the cortex</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lumMod val="65000"/>
                  <a:lumOff val="35000"/>
                </a:schemeClr>
              </a:solidFill>
              <a:ea typeface="ＭＳ Ｐゴシック" pitchFamily="34" charset="-128"/>
              <a:cs typeface="Gill Sans Light"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Garamond" panose="02020404030301010803" pitchFamily="18" charset="0"/>
                <a:ea typeface="Garamond" panose="02020404030301010803" pitchFamily="18" charset="0"/>
                <a:cs typeface="Garamond" panose="02020404030301010803" pitchFamily="18" charset="0"/>
              </a:rPr>
              <a:t>CLICK This diagram shows an example layout of an </a:t>
            </a:r>
            <a:r>
              <a:rPr lang="en-US" dirty="0" err="1">
                <a:latin typeface="Garamond" panose="02020404030301010803" pitchFamily="18" charset="0"/>
                <a:ea typeface="Garamond" panose="02020404030301010803" pitchFamily="18" charset="0"/>
                <a:cs typeface="Garamond" panose="02020404030301010803" pitchFamily="18" charset="0"/>
              </a:rPr>
              <a:t>fNIRS</a:t>
            </a:r>
            <a:r>
              <a:rPr lang="en-US" dirty="0">
                <a:latin typeface="Garamond" panose="02020404030301010803" pitchFamily="18" charset="0"/>
                <a:ea typeface="Garamond" panose="02020404030301010803" pitchFamily="18" charset="0"/>
                <a:cs typeface="Garamond" panose="02020404030301010803" pitchFamily="18" charset="0"/>
              </a:rPr>
              <a:t> montage covering the prefrontal cortex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Garamond" panose="02020404030301010803" pitchFamily="18" charset="0"/>
                <a:ea typeface="Garamond" panose="02020404030301010803" pitchFamily="18" charset="0"/>
                <a:cs typeface="Garamond" panose="02020404030301010803" pitchFamily="18" charset="0"/>
              </a:rPr>
              <a:t>But instead of one light source like the pulse oximeter, there are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Garamond" panose="02020404030301010803" pitchFamily="18" charset="0"/>
                <a:ea typeface="Garamond" panose="02020404030301010803" pitchFamily="18" charset="0"/>
                <a:cs typeface="Garamond" panose="02020404030301010803" pitchFamily="18" charset="0"/>
              </a:rPr>
              <a:t>CLICK 4 light sources and CLICK 8 detectors </a:t>
            </a:r>
            <a:r>
              <a:rPr lang="en-US" sz="1100" b="0" i="0" u="none" strike="noStrike" cap="none" dirty="0">
                <a:solidFill>
                  <a:srgbClr val="000000"/>
                </a:solidFill>
                <a:effectLst/>
                <a:latin typeface="Arial"/>
                <a:ea typeface="Arial"/>
                <a:cs typeface="Arial"/>
                <a:sym typeface="Arial"/>
              </a:rPr>
              <a:t>to give oxygenation measures in 10 channels represented by the blue lines on the prefrontal cortex</a:t>
            </a:r>
          </a:p>
          <a:p>
            <a:endParaRPr lang="en-US" dirty="0"/>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lumMod val="65000"/>
                    <a:lumOff val="35000"/>
                  </a:schemeClr>
                </a:solidFill>
                <a:ea typeface="Gill Sans Light" charset="0"/>
                <a:cs typeface="Gill Sans Light" charset="0"/>
              </a:rPr>
              <a:t>In 1977 Minolta Corporation marketed the first commercial pulse oximeter: </a:t>
            </a:r>
            <a:r>
              <a:rPr lang="en-US" sz="1100" dirty="0" err="1">
                <a:solidFill>
                  <a:schemeClr val="tx1">
                    <a:lumMod val="65000"/>
                    <a:lumOff val="35000"/>
                  </a:schemeClr>
                </a:solidFill>
                <a:ea typeface="Gill Sans Light" charset="0"/>
                <a:cs typeface="Gill Sans Light" charset="0"/>
              </a:rPr>
              <a:t>Oximet</a:t>
            </a:r>
            <a:r>
              <a:rPr lang="en-US" sz="1100" dirty="0">
                <a:solidFill>
                  <a:schemeClr val="tx1">
                    <a:lumMod val="65000"/>
                    <a:lumOff val="35000"/>
                  </a:schemeClr>
                </a:solidFill>
                <a:ea typeface="Gill Sans Light" charset="0"/>
                <a:cs typeface="Gill Sans Light" charset="0"/>
              </a:rPr>
              <a:t> MET 1471 (</a:t>
            </a:r>
            <a:r>
              <a:rPr lang="en-US" sz="1100" dirty="0" err="1">
                <a:solidFill>
                  <a:schemeClr val="tx1">
                    <a:lumMod val="65000"/>
                    <a:lumOff val="35000"/>
                  </a:schemeClr>
                </a:solidFill>
                <a:ea typeface="Gill Sans Light" charset="0"/>
                <a:cs typeface="Gill Sans Light" charset="0"/>
              </a:rPr>
              <a:t>Yoshiya</a:t>
            </a:r>
            <a:r>
              <a:rPr lang="en-US" sz="1100" dirty="0">
                <a:solidFill>
                  <a:schemeClr val="tx1">
                    <a:lumMod val="65000"/>
                    <a:lumOff val="35000"/>
                  </a:schemeClr>
                </a:solidFill>
                <a:ea typeface="Gill Sans Light" charset="0"/>
                <a:cs typeface="Gill Sans Light" charset="0"/>
              </a:rPr>
              <a:t>, 1980).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lumMod val="65000"/>
                    <a:lumOff val="35000"/>
                  </a:schemeClr>
                </a:solidFill>
                <a:ea typeface="Gill Sans Light" charset="0"/>
                <a:cs typeface="Gill Sans Light" charset="0"/>
              </a:rPr>
              <a:t>In 1977 Frans F. </a:t>
            </a:r>
            <a:r>
              <a:rPr lang="en-US" sz="1100" dirty="0" err="1">
                <a:solidFill>
                  <a:schemeClr val="tx1">
                    <a:lumMod val="65000"/>
                    <a:lumOff val="35000"/>
                  </a:schemeClr>
                </a:solidFill>
                <a:ea typeface="Gill Sans Light" charset="0"/>
                <a:cs typeface="Gill Sans Light" charset="0"/>
              </a:rPr>
              <a:t>Jöbsis</a:t>
            </a:r>
            <a:r>
              <a:rPr lang="en-US" sz="1100" dirty="0">
                <a:solidFill>
                  <a:schemeClr val="tx1">
                    <a:lumMod val="65000"/>
                    <a:lumOff val="35000"/>
                  </a:schemeClr>
                </a:solidFill>
                <a:ea typeface="Gill Sans Light" charset="0"/>
                <a:cs typeface="Gill Sans Light" charset="0"/>
              </a:rPr>
              <a:t> proved that near-infrared light penetrates deep into biological tissues (</a:t>
            </a:r>
            <a:r>
              <a:rPr lang="en-US" sz="1100" dirty="0" err="1">
                <a:solidFill>
                  <a:schemeClr val="tx1">
                    <a:lumMod val="65000"/>
                    <a:lumOff val="35000"/>
                  </a:schemeClr>
                </a:solidFill>
                <a:ea typeface="Gill Sans Light" charset="0"/>
                <a:cs typeface="Gill Sans Light" charset="0"/>
              </a:rPr>
              <a:t>Jobsis</a:t>
            </a:r>
            <a:r>
              <a:rPr lang="en-US" sz="1100" dirty="0">
                <a:solidFill>
                  <a:schemeClr val="tx1">
                    <a:lumMod val="65000"/>
                    <a:lumOff val="35000"/>
                  </a:schemeClr>
                </a:solidFill>
                <a:ea typeface="Gill Sans Light" charset="0"/>
                <a:cs typeface="Gill Sans Light" charset="0"/>
              </a:rPr>
              <a:t>, 1977).</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lumMod val="65000"/>
                    <a:lumOff val="35000"/>
                  </a:schemeClr>
                </a:solidFill>
                <a:ea typeface="ＭＳ Ｐゴシック" pitchFamily="34" charset="-128"/>
                <a:cs typeface="Gill Sans Light" charset="0"/>
              </a:rPr>
              <a:t>In 1989 David </a:t>
            </a:r>
            <a:r>
              <a:rPr lang="en-US" sz="1100" dirty="0" err="1">
                <a:solidFill>
                  <a:schemeClr val="tx1">
                    <a:lumMod val="65000"/>
                    <a:lumOff val="35000"/>
                  </a:schemeClr>
                </a:solidFill>
                <a:ea typeface="ＭＳ Ｐゴシック" pitchFamily="34" charset="-128"/>
                <a:cs typeface="Gill Sans Light" charset="0"/>
              </a:rPr>
              <a:t>Delpy</a:t>
            </a:r>
            <a:r>
              <a:rPr lang="en-US" sz="1100" dirty="0">
                <a:solidFill>
                  <a:schemeClr val="tx1">
                    <a:lumMod val="65000"/>
                    <a:lumOff val="35000"/>
                  </a:schemeClr>
                </a:solidFill>
                <a:ea typeface="ＭＳ Ｐゴシック" pitchFamily="34" charset="-128"/>
                <a:cs typeface="Gill Sans Light" charset="0"/>
              </a:rPr>
              <a:t> in collaboration with Hamamatsu developed the first commercial NIRS system: NIR-1000 Cerebral Oxygenation Monitor.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dirty="0">
              <a:solidFill>
                <a:schemeClr val="tx1">
                  <a:lumMod val="65000"/>
                  <a:lumOff val="35000"/>
                </a:schemeClr>
              </a:solidFill>
              <a:ea typeface="ＭＳ Ｐゴシック" pitchFamily="34" charset="-128"/>
              <a:cs typeface="Arial" charset="0"/>
            </a:endParaRPr>
          </a:p>
          <a:p>
            <a:endParaRPr lang="en-US" dirty="0"/>
          </a:p>
        </p:txBody>
      </p:sp>
    </p:spTree>
    <p:extLst>
      <p:ext uri="{BB962C8B-B14F-4D97-AF65-F5344CB8AC3E}">
        <p14:creationId xmlns:p14="http://schemas.microsoft.com/office/powerpoint/2010/main" val="414802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6B266F5-00B6-274E-B35E-821B7FB815A6}" type="datetime1">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BBD919-FB11-4649-9BAE-8FA39EEB83B6}" type="datetime1">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4B9BC-1168-7C48-98D1-9E0667C9BBA4}" type="datetime1">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DF0F35-FF5E-7D49-B85D-2122FAED2D16}" type="datetime1">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1404D0-EE37-124F-8AE0-CC4EF3E95C85}" type="datetime1">
              <a:rPr lang="en-US" smtClean="0"/>
              <a:t>3/23/23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86C2F2-AE39-8F4A-AABE-74409751EF72}" type="datetime1">
              <a:rPr lang="en-US" smtClean="0"/>
              <a:t>3/23/23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F5E9F8-2BCC-134E-AC62-DAF41823D288}" type="datetime1">
              <a:rPr lang="en-US" smtClean="0"/>
              <a:t>3/23/23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F155AA-A0B5-4C41-9346-236F4D7BFD54}" type="datetime1">
              <a:rPr lang="en-US" smtClean="0"/>
              <a:t>3/23/23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BCD65C-50ED-0C44-93A7-2A4F915C149D}" type="datetime1">
              <a:rPr lang="en-US" smtClean="0"/>
              <a:t>3/23/23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FB126E7-3849-594F-9E6D-34EE7BB4CD19}" type="datetime1">
              <a:rPr lang="en-US" smtClean="0"/>
              <a:t>3/23/23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0D0B5D8-13A2-6649-AE1A-D6B1F2AD796E}" type="datetime1">
              <a:rPr lang="en-US" smtClean="0"/>
              <a:t>3/23/23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4132073-BD44-7A4D-BC73-2DB46D9B1041}" type="datetime1">
              <a:rPr lang="en-US" smtClean="0"/>
              <a:t>3/23/23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12227070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1.tiff"/><Relationship Id="rId4" Type="http://schemas.openxmlformats.org/officeDocument/2006/relationships/image" Target="../media/image30.tiff"/></Relationships>
</file>

<file path=ppt/slides/_rels/slide1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0.jpeg"/></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13" Type="http://schemas.microsoft.com/office/2007/relationships/hdphoto" Target="../media/hdphoto9.wdp"/><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jpeg"/><Relationship Id="rId11" Type="http://schemas.microsoft.com/office/2007/relationships/hdphoto" Target="../media/hdphoto8.wdp"/><Relationship Id="rId5" Type="http://schemas.openxmlformats.org/officeDocument/2006/relationships/image" Target="../media/image3.gif"/><Relationship Id="rId10" Type="http://schemas.openxmlformats.org/officeDocument/2006/relationships/image" Target="../media/image4.png"/><Relationship Id="rId4" Type="http://schemas.openxmlformats.org/officeDocument/2006/relationships/image" Target="../media/image9.jpe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image" Target="../media/image2.png"/><Relationship Id="rId10" Type="http://schemas.openxmlformats.org/officeDocument/2006/relationships/image" Target="../media/image6.jpeg"/><Relationship Id="rId4" Type="http://schemas.microsoft.com/office/2007/relationships/hdphoto" Target="../media/hdphoto1.wdp"/><Relationship Id="rId9" Type="http://schemas.openxmlformats.org/officeDocument/2006/relationships/image" Target="../media/image5.gif"/></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7.png"/><Relationship Id="rId7"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jpe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png"/><Relationship Id="rId10" Type="http://schemas.openxmlformats.org/officeDocument/2006/relationships/image" Target="../media/image6.jpeg"/><Relationship Id="rId4" Type="http://schemas.openxmlformats.org/officeDocument/2006/relationships/image" Target="../media/image12.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jpeg"/><Relationship Id="rId7"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8.png"/><Relationship Id="rId10" Type="http://schemas.openxmlformats.org/officeDocument/2006/relationships/image" Target="../media/image6.jpeg"/><Relationship Id="rId4" Type="http://schemas.openxmlformats.org/officeDocument/2006/relationships/image" Target="../media/image17.png"/><Relationship Id="rId9"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6.jpe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image" Target="../media/image2.png"/><Relationship Id="rId10" Type="http://schemas.openxmlformats.org/officeDocument/2006/relationships/image" Target="../media/image6.jpeg"/><Relationship Id="rId4" Type="http://schemas.microsoft.com/office/2007/relationships/hdphoto" Target="../media/hdphoto5.wdp"/><Relationship Id="rId9" Type="http://schemas.openxmlformats.org/officeDocument/2006/relationships/image" Target="../media/image5.gif"/></Relationships>
</file>

<file path=ppt/slides/_rels/slide9.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3.png"/><Relationship Id="rId7"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25.jpeg"/><Relationship Id="rId4" Type="http://schemas.openxmlformats.org/officeDocument/2006/relationships/image" Target="../media/image24.jpeg"/><Relationship Id="rId9"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69F0-D9F6-2A3A-F62F-74D463F81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E39B12-04ED-9F28-BF1C-A8C12BD654A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CB7BB0E-31B3-7C33-221E-12AC096478BD}"/>
              </a:ext>
            </a:extLst>
          </p:cNvPr>
          <p:cNvSpPr>
            <a:spLocks noGrp="1"/>
          </p:cNvSpPr>
          <p:nvPr>
            <p:ph type="sldNum" sz="quarter" idx="12"/>
          </p:nvPr>
        </p:nvSpPr>
        <p:spPr/>
        <p:txBody>
          <a:bodyPr/>
          <a:lstStyle/>
          <a:p>
            <a:fld id="{CFE4BAC9-6D41-4691-9299-18EF07EF0177}" type="slidenum">
              <a:rPr lang="en-US" smtClean="0"/>
              <a:t>1</a:t>
            </a:fld>
            <a:endParaRPr lang="en-US"/>
          </a:p>
        </p:txBody>
      </p:sp>
    </p:spTree>
    <p:extLst>
      <p:ext uri="{BB962C8B-B14F-4D97-AF65-F5344CB8AC3E}">
        <p14:creationId xmlns:p14="http://schemas.microsoft.com/office/powerpoint/2010/main" val="1307806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BF8F48E-E11B-5F40-A181-0D692E4E8086}"/>
              </a:ext>
            </a:extLst>
          </p:cNvPr>
          <p:cNvPicPr>
            <a:picLocks noChangeAspect="1"/>
          </p:cNvPicPr>
          <p:nvPr/>
        </p:nvPicPr>
        <p:blipFill>
          <a:blip r:embed="rId3"/>
          <a:stretch>
            <a:fillRect/>
          </a:stretch>
        </p:blipFill>
        <p:spPr>
          <a:xfrm>
            <a:off x="637169" y="2430496"/>
            <a:ext cx="3905334" cy="2575410"/>
          </a:xfrm>
          <a:prstGeom prst="rect">
            <a:avLst/>
          </a:prstGeom>
        </p:spPr>
      </p:pic>
      <p:sp>
        <p:nvSpPr>
          <p:cNvPr id="2" name="Slide Number Placeholder 1">
            <a:extLst>
              <a:ext uri="{FF2B5EF4-FFF2-40B4-BE49-F238E27FC236}">
                <a16:creationId xmlns:a16="http://schemas.microsoft.com/office/drawing/2014/main" id="{0DF931F2-BED3-C64E-AEFA-45609C096F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10</a:t>
            </a:fld>
            <a:endParaRPr lang="uk-UA"/>
          </a:p>
        </p:txBody>
      </p:sp>
      <p:sp>
        <p:nvSpPr>
          <p:cNvPr id="31" name="Google Shape;83;p15">
            <a:extLst>
              <a:ext uri="{FF2B5EF4-FFF2-40B4-BE49-F238E27FC236}">
                <a16:creationId xmlns:a16="http://schemas.microsoft.com/office/drawing/2014/main" id="{F4C17A8D-8D24-E14A-B78C-3465DB1A6DAE}"/>
              </a:ext>
            </a:extLst>
          </p:cNvPr>
          <p:cNvSpPr txBox="1">
            <a:spLocks/>
          </p:cNvSpPr>
          <p:nvPr/>
        </p:nvSpPr>
        <p:spPr>
          <a:xfrm>
            <a:off x="-187472" y="57855"/>
            <a:ext cx="9347277" cy="707400"/>
          </a:xfrm>
          <a:prstGeom prst="rect">
            <a:avLst/>
          </a:prstGeom>
        </p:spPr>
        <p:txBody>
          <a:bodyPr spcFirstLastPara="1" wrap="square" lIns="91425" tIns="91425" rIns="91425" bIns="91425"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2800" b="1" dirty="0">
                <a:solidFill>
                  <a:srgbClr val="C00000"/>
                </a:solidFill>
                <a:latin typeface="Arial" panose="020B0604020202020204" pitchFamily="34" charset="0"/>
                <a:cs typeface="Arial" panose="020B0604020202020204" pitchFamily="34" charset="0"/>
              </a:rPr>
              <a:t>Advantages of fNIRS</a:t>
            </a:r>
            <a:endParaRPr lang="en-US" sz="2800" b="1" dirty="0">
              <a:solidFill>
                <a:srgbClr val="C00000"/>
              </a:solidFill>
              <a:latin typeface="Arial" charset="0"/>
              <a:ea typeface="Arial" charset="0"/>
              <a:cs typeface="Arial" charset="0"/>
            </a:endParaRPr>
          </a:p>
        </p:txBody>
      </p:sp>
      <p:pic>
        <p:nvPicPr>
          <p:cNvPr id="18" name="Picture 17">
            <a:extLst>
              <a:ext uri="{FF2B5EF4-FFF2-40B4-BE49-F238E27FC236}">
                <a16:creationId xmlns:a16="http://schemas.microsoft.com/office/drawing/2014/main" id="{37EDD8E2-C120-194A-AD75-A69C3EC80FB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410"/>
          <a:stretch/>
        </p:blipFill>
        <p:spPr>
          <a:xfrm>
            <a:off x="4908336" y="2571750"/>
            <a:ext cx="1898912" cy="1356563"/>
          </a:xfrm>
          <a:prstGeom prst="rect">
            <a:avLst/>
          </a:prstGeom>
        </p:spPr>
      </p:pic>
      <p:pic>
        <p:nvPicPr>
          <p:cNvPr id="20" name="Picture 19">
            <a:extLst>
              <a:ext uri="{FF2B5EF4-FFF2-40B4-BE49-F238E27FC236}">
                <a16:creationId xmlns:a16="http://schemas.microsoft.com/office/drawing/2014/main" id="{ED723164-8D25-D744-AA61-E9BA699701D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34845" y="1014962"/>
            <a:ext cx="1188913" cy="1584710"/>
          </a:xfrm>
          <a:prstGeom prst="rect">
            <a:avLst/>
          </a:prstGeom>
        </p:spPr>
      </p:pic>
      <p:sp>
        <p:nvSpPr>
          <p:cNvPr id="3" name="Rectangle 2">
            <a:extLst>
              <a:ext uri="{FF2B5EF4-FFF2-40B4-BE49-F238E27FC236}">
                <a16:creationId xmlns:a16="http://schemas.microsoft.com/office/drawing/2014/main" id="{937D75F0-2204-A04F-966E-07707BAF66E9}"/>
              </a:ext>
            </a:extLst>
          </p:cNvPr>
          <p:cNvSpPr/>
          <p:nvPr/>
        </p:nvSpPr>
        <p:spPr>
          <a:xfrm>
            <a:off x="262444" y="979081"/>
            <a:ext cx="5204291" cy="1323439"/>
          </a:xfrm>
          <a:prstGeom prst="rect">
            <a:avLst/>
          </a:prstGeom>
        </p:spPr>
        <p:txBody>
          <a:bodyPr wrap="square">
            <a:spAutoFit/>
          </a:bodyPr>
          <a:lstStyle/>
          <a:p>
            <a:r>
              <a:rPr lang="en-US" sz="1600" dirty="0">
                <a:solidFill>
                  <a:schemeClr val="tx1"/>
                </a:solidFill>
                <a:latin typeface="Helvetica Neue" panose="02000503000000020004" pitchFamily="2" charset="0"/>
              </a:rPr>
              <a:t>1. non-invasive </a:t>
            </a:r>
          </a:p>
          <a:p>
            <a:r>
              <a:rPr lang="en-US" sz="1600" dirty="0">
                <a:solidFill>
                  <a:schemeClr val="tx1"/>
                </a:solidFill>
                <a:latin typeface="Helvetica Neue" panose="02000503000000020004" pitchFamily="2" charset="0"/>
              </a:rPr>
              <a:t>2. does not require participants to remain immobile</a:t>
            </a:r>
          </a:p>
          <a:p>
            <a:r>
              <a:rPr lang="en-US" sz="1600" dirty="0">
                <a:solidFill>
                  <a:schemeClr val="tx1"/>
                </a:solidFill>
                <a:latin typeface="Helvetica Neue" panose="02000503000000020004" pitchFamily="2" charset="0"/>
              </a:rPr>
              <a:t>3. not confined to a small space and loud environment </a:t>
            </a:r>
          </a:p>
          <a:p>
            <a:r>
              <a:rPr lang="en-US" sz="1600" dirty="0">
                <a:solidFill>
                  <a:schemeClr val="tx1"/>
                </a:solidFill>
                <a:latin typeface="Helvetica Neue" panose="02000503000000020004" pitchFamily="2" charset="0"/>
              </a:rPr>
              <a:t>4. less sensitive to motion artifacts </a:t>
            </a:r>
          </a:p>
          <a:p>
            <a:r>
              <a:rPr lang="en-US" sz="1600" dirty="0">
                <a:solidFill>
                  <a:schemeClr val="tx1"/>
                </a:solidFill>
                <a:latin typeface="Helvetica Neue" panose="02000503000000020004" pitchFamily="2" charset="0"/>
              </a:rPr>
              <a:t>5. relatively portable and inexpensive</a:t>
            </a:r>
          </a:p>
        </p:txBody>
      </p:sp>
      <p:sp>
        <p:nvSpPr>
          <p:cNvPr id="24" name="Rectangle 23">
            <a:extLst>
              <a:ext uri="{FF2B5EF4-FFF2-40B4-BE49-F238E27FC236}">
                <a16:creationId xmlns:a16="http://schemas.microsoft.com/office/drawing/2014/main" id="{2C7C4CEA-6B60-1F41-81C7-FEADD596E6E1}"/>
              </a:ext>
            </a:extLst>
          </p:cNvPr>
          <p:cNvSpPr/>
          <p:nvPr/>
        </p:nvSpPr>
        <p:spPr>
          <a:xfrm>
            <a:off x="1128308" y="4405827"/>
            <a:ext cx="1391728" cy="215444"/>
          </a:xfrm>
          <a:prstGeom prst="rect">
            <a:avLst/>
          </a:prstGeom>
        </p:spPr>
        <p:txBody>
          <a:bodyPr wrap="none">
            <a:spAutoFit/>
          </a:bodyPr>
          <a:lstStyle/>
          <a:p>
            <a:r>
              <a:rPr lang="en-US" sz="800" dirty="0">
                <a:solidFill>
                  <a:srgbClr val="444444"/>
                </a:solidFill>
                <a:latin typeface="Arial" panose="020B0604020202020204" pitchFamily="34" charset="0"/>
                <a:cs typeface="Arial" panose="020B0604020202020204" pitchFamily="34" charset="0"/>
              </a:rPr>
              <a:t>(Ono &amp; Eggebrecht, 2019)</a:t>
            </a:r>
            <a:endParaRPr lang="en-US"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19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DE62D259-2CF4-4146-B233-717EB54BBE1F}"/>
              </a:ext>
            </a:extLst>
          </p:cNvPr>
          <p:cNvPicPr>
            <a:picLocks noChangeAspect="1"/>
          </p:cNvPicPr>
          <p:nvPr/>
        </p:nvPicPr>
        <p:blipFill rotWithShape="1">
          <a:blip r:embed="rId3"/>
          <a:srcRect l="19633" r="21443"/>
          <a:stretch/>
        </p:blipFill>
        <p:spPr>
          <a:xfrm>
            <a:off x="249792" y="980081"/>
            <a:ext cx="1177244" cy="1997914"/>
          </a:xfrm>
          <a:prstGeom prst="rect">
            <a:avLst/>
          </a:prstGeom>
        </p:spPr>
      </p:pic>
      <p:sp>
        <p:nvSpPr>
          <p:cNvPr id="2" name="Slide Number Placeholder 1">
            <a:extLst>
              <a:ext uri="{FF2B5EF4-FFF2-40B4-BE49-F238E27FC236}">
                <a16:creationId xmlns:a16="http://schemas.microsoft.com/office/drawing/2014/main" id="{38908A82-132F-D942-9543-52D608B82E03}"/>
              </a:ext>
            </a:extLst>
          </p:cNvPr>
          <p:cNvSpPr>
            <a:spLocks noGrp="1"/>
          </p:cNvSpPr>
          <p:nvPr>
            <p:ph type="sldNum" sz="quarter" idx="12"/>
          </p:nvPr>
        </p:nvSpPr>
        <p:spPr>
          <a:xfrm>
            <a:off x="7086600" y="4805533"/>
            <a:ext cx="2057400" cy="273844"/>
          </a:xfrm>
        </p:spPr>
        <p:txBody>
          <a:bodyPr/>
          <a:lstStyle/>
          <a:p>
            <a:pPr marL="0" lvl="0" indent="0" algn="r" rtl="0">
              <a:spcBef>
                <a:spcPts val="0"/>
              </a:spcBef>
              <a:spcAft>
                <a:spcPts val="0"/>
              </a:spcAft>
              <a:buNone/>
            </a:pPr>
            <a:fld id="{00000000-1234-1234-1234-123412341234}" type="slidenum">
              <a:rPr lang="uk-UA" smtClean="0"/>
              <a:t>11</a:t>
            </a:fld>
            <a:endParaRPr lang="uk-UA"/>
          </a:p>
        </p:txBody>
      </p:sp>
      <p:pic>
        <p:nvPicPr>
          <p:cNvPr id="65" name="Picture 64">
            <a:extLst>
              <a:ext uri="{FF2B5EF4-FFF2-40B4-BE49-F238E27FC236}">
                <a16:creationId xmlns:a16="http://schemas.microsoft.com/office/drawing/2014/main" id="{6412EECD-2862-B045-A759-C5D27A6E01A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11873" y="477147"/>
            <a:ext cx="4273868" cy="3637244"/>
          </a:xfrm>
          <a:prstGeom prst="rect">
            <a:avLst/>
          </a:prstGeom>
        </p:spPr>
      </p:pic>
      <p:sp>
        <p:nvSpPr>
          <p:cNvPr id="69" name="Google Shape;146;p14">
            <a:extLst>
              <a:ext uri="{FF2B5EF4-FFF2-40B4-BE49-F238E27FC236}">
                <a16:creationId xmlns:a16="http://schemas.microsoft.com/office/drawing/2014/main" id="{B291864D-C6CE-694E-8B80-4EF69DF967CF}"/>
              </a:ext>
            </a:extLst>
          </p:cNvPr>
          <p:cNvSpPr/>
          <p:nvPr/>
        </p:nvSpPr>
        <p:spPr>
          <a:xfrm>
            <a:off x="4376465" y="2233519"/>
            <a:ext cx="104564" cy="9895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0" name="Google Shape;147;p14">
            <a:extLst>
              <a:ext uri="{FF2B5EF4-FFF2-40B4-BE49-F238E27FC236}">
                <a16:creationId xmlns:a16="http://schemas.microsoft.com/office/drawing/2014/main" id="{804EE552-0956-2347-867C-C63F655A8755}"/>
              </a:ext>
            </a:extLst>
          </p:cNvPr>
          <p:cNvSpPr/>
          <p:nvPr/>
        </p:nvSpPr>
        <p:spPr>
          <a:xfrm>
            <a:off x="3877677" y="2300828"/>
            <a:ext cx="104564" cy="9895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1" name="Google Shape;148;p14">
            <a:extLst>
              <a:ext uri="{FF2B5EF4-FFF2-40B4-BE49-F238E27FC236}">
                <a16:creationId xmlns:a16="http://schemas.microsoft.com/office/drawing/2014/main" id="{53724174-E0E5-B142-B32A-FF26227B41F2}"/>
              </a:ext>
            </a:extLst>
          </p:cNvPr>
          <p:cNvSpPr/>
          <p:nvPr/>
        </p:nvSpPr>
        <p:spPr>
          <a:xfrm>
            <a:off x="2837875" y="2291587"/>
            <a:ext cx="104564" cy="9895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2" name="Google Shape;149;p14">
            <a:extLst>
              <a:ext uri="{FF2B5EF4-FFF2-40B4-BE49-F238E27FC236}">
                <a16:creationId xmlns:a16="http://schemas.microsoft.com/office/drawing/2014/main" id="{E3E2CB4D-F054-DC4F-A4DD-E9A3749984ED}"/>
              </a:ext>
            </a:extLst>
          </p:cNvPr>
          <p:cNvSpPr/>
          <p:nvPr/>
        </p:nvSpPr>
        <p:spPr>
          <a:xfrm>
            <a:off x="2322808" y="2216978"/>
            <a:ext cx="104564" cy="98955"/>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3" name="Google Shape;139;p14">
            <a:extLst>
              <a:ext uri="{FF2B5EF4-FFF2-40B4-BE49-F238E27FC236}">
                <a16:creationId xmlns:a16="http://schemas.microsoft.com/office/drawing/2014/main" id="{FE9A298F-A971-BD40-B32C-C2041EC6749B}"/>
              </a:ext>
            </a:extLst>
          </p:cNvPr>
          <p:cNvSpPr/>
          <p:nvPr/>
        </p:nvSpPr>
        <p:spPr>
          <a:xfrm>
            <a:off x="4164828" y="2653335"/>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4" name="Google Shape;140;p14">
            <a:extLst>
              <a:ext uri="{FF2B5EF4-FFF2-40B4-BE49-F238E27FC236}">
                <a16:creationId xmlns:a16="http://schemas.microsoft.com/office/drawing/2014/main" id="{999EF52F-8AA9-D44D-9642-6A2F5AE55AB9}"/>
              </a:ext>
            </a:extLst>
          </p:cNvPr>
          <p:cNvSpPr/>
          <p:nvPr/>
        </p:nvSpPr>
        <p:spPr>
          <a:xfrm>
            <a:off x="3646377" y="2708492"/>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5" name="Google Shape;141;p14">
            <a:extLst>
              <a:ext uri="{FF2B5EF4-FFF2-40B4-BE49-F238E27FC236}">
                <a16:creationId xmlns:a16="http://schemas.microsoft.com/office/drawing/2014/main" id="{251339F0-14A1-A94E-95E7-65010AC4E110}"/>
              </a:ext>
            </a:extLst>
          </p:cNvPr>
          <p:cNvSpPr/>
          <p:nvPr/>
        </p:nvSpPr>
        <p:spPr>
          <a:xfrm>
            <a:off x="3084013" y="2728402"/>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6" name="Google Shape;142;p14">
            <a:extLst>
              <a:ext uri="{FF2B5EF4-FFF2-40B4-BE49-F238E27FC236}">
                <a16:creationId xmlns:a16="http://schemas.microsoft.com/office/drawing/2014/main" id="{973751A7-8D4B-8546-B2C6-C2586A39A68B}"/>
              </a:ext>
            </a:extLst>
          </p:cNvPr>
          <p:cNvSpPr/>
          <p:nvPr/>
        </p:nvSpPr>
        <p:spPr>
          <a:xfrm>
            <a:off x="2588769" y="2653335"/>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7" name="Google Shape;143;p14">
            <a:extLst>
              <a:ext uri="{FF2B5EF4-FFF2-40B4-BE49-F238E27FC236}">
                <a16:creationId xmlns:a16="http://schemas.microsoft.com/office/drawing/2014/main" id="{51C317C7-915A-F245-BFF5-F9898732A659}"/>
              </a:ext>
            </a:extLst>
          </p:cNvPr>
          <p:cNvSpPr/>
          <p:nvPr/>
        </p:nvSpPr>
        <p:spPr>
          <a:xfrm>
            <a:off x="2108691" y="2588189"/>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8" name="Google Shape;144;p14">
            <a:extLst>
              <a:ext uri="{FF2B5EF4-FFF2-40B4-BE49-F238E27FC236}">
                <a16:creationId xmlns:a16="http://schemas.microsoft.com/office/drawing/2014/main" id="{62BB6C97-79C2-5F49-ADAF-EC49208FEA29}"/>
              </a:ext>
            </a:extLst>
          </p:cNvPr>
          <p:cNvSpPr/>
          <p:nvPr/>
        </p:nvSpPr>
        <p:spPr>
          <a:xfrm>
            <a:off x="1945157" y="2213340"/>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79" name="Google Shape;145;p14">
            <a:extLst>
              <a:ext uri="{FF2B5EF4-FFF2-40B4-BE49-F238E27FC236}">
                <a16:creationId xmlns:a16="http://schemas.microsoft.com/office/drawing/2014/main" id="{374FCE88-D9EA-3A4B-A616-41A5F5036822}"/>
              </a:ext>
            </a:extLst>
          </p:cNvPr>
          <p:cNvSpPr/>
          <p:nvPr/>
        </p:nvSpPr>
        <p:spPr>
          <a:xfrm>
            <a:off x="4779284" y="2212880"/>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0" name="Google Shape;150;p14">
            <a:extLst>
              <a:ext uri="{FF2B5EF4-FFF2-40B4-BE49-F238E27FC236}">
                <a16:creationId xmlns:a16="http://schemas.microsoft.com/office/drawing/2014/main" id="{F8E0CEB6-4A95-4347-9527-727195C77EE1}"/>
              </a:ext>
            </a:extLst>
          </p:cNvPr>
          <p:cNvSpPr/>
          <p:nvPr/>
        </p:nvSpPr>
        <p:spPr>
          <a:xfrm>
            <a:off x="4613836" y="2581718"/>
            <a:ext cx="104564" cy="98955"/>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pic>
        <p:nvPicPr>
          <p:cNvPr id="81" name="Picture 80">
            <a:extLst>
              <a:ext uri="{FF2B5EF4-FFF2-40B4-BE49-F238E27FC236}">
                <a16:creationId xmlns:a16="http://schemas.microsoft.com/office/drawing/2014/main" id="{04FE1165-B5C6-5D47-9B66-04EC8E06E8F4}"/>
              </a:ext>
            </a:extLst>
          </p:cNvPr>
          <p:cNvPicPr>
            <a:picLocks noChangeAspect="1"/>
          </p:cNvPicPr>
          <p:nvPr/>
        </p:nvPicPr>
        <p:blipFill rotWithShape="1">
          <a:blip r:embed="rId5">
            <a:extLst>
              <a:ext uri="{28A0092B-C50C-407E-A947-70E740481C1C}">
                <a14:useLocalDpi xmlns:a14="http://schemas.microsoft.com/office/drawing/2010/main" val="0"/>
              </a:ext>
            </a:extLst>
          </a:blip>
          <a:srcRect t="5" r="53647" b="42578"/>
          <a:stretch/>
        </p:blipFill>
        <p:spPr>
          <a:xfrm>
            <a:off x="5968366" y="760537"/>
            <a:ext cx="3175634" cy="3742616"/>
          </a:xfrm>
          <a:prstGeom prst="rect">
            <a:avLst/>
          </a:prstGeom>
        </p:spPr>
      </p:pic>
      <p:sp>
        <p:nvSpPr>
          <p:cNvPr id="82" name="Google Shape;123;p14">
            <a:extLst>
              <a:ext uri="{FF2B5EF4-FFF2-40B4-BE49-F238E27FC236}">
                <a16:creationId xmlns:a16="http://schemas.microsoft.com/office/drawing/2014/main" id="{4C13068D-7F9E-E344-907B-734377730417}"/>
              </a:ext>
            </a:extLst>
          </p:cNvPr>
          <p:cNvSpPr/>
          <p:nvPr/>
        </p:nvSpPr>
        <p:spPr>
          <a:xfrm>
            <a:off x="5712119" y="1376054"/>
            <a:ext cx="111815" cy="104360"/>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3" name="Google Shape;124;p14">
            <a:extLst>
              <a:ext uri="{FF2B5EF4-FFF2-40B4-BE49-F238E27FC236}">
                <a16:creationId xmlns:a16="http://schemas.microsoft.com/office/drawing/2014/main" id="{373A3007-956A-C64F-9683-A03E6445CC09}"/>
              </a:ext>
            </a:extLst>
          </p:cNvPr>
          <p:cNvSpPr/>
          <p:nvPr/>
        </p:nvSpPr>
        <p:spPr>
          <a:xfrm>
            <a:off x="7066889" y="372787"/>
            <a:ext cx="111815" cy="104360"/>
          </a:xfrm>
          <a:prstGeom prst="ellipse">
            <a:avLst/>
          </a:prstGeom>
          <a:solidFill>
            <a:srgbClr val="C00000"/>
          </a:solidFill>
          <a:ln w="12700" cap="flat" cmpd="sng">
            <a:solidFill>
              <a:srgbClr val="C0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84" name="Rectangle 83">
            <a:extLst>
              <a:ext uri="{FF2B5EF4-FFF2-40B4-BE49-F238E27FC236}">
                <a16:creationId xmlns:a16="http://schemas.microsoft.com/office/drawing/2014/main" id="{AE1546E5-A687-4146-AE50-444E4C75E0BA}"/>
              </a:ext>
            </a:extLst>
          </p:cNvPr>
          <p:cNvSpPr/>
          <p:nvPr/>
        </p:nvSpPr>
        <p:spPr>
          <a:xfrm>
            <a:off x="6465071" y="92927"/>
            <a:ext cx="2326599" cy="307777"/>
          </a:xfrm>
          <a:prstGeom prst="rect">
            <a:avLst/>
          </a:prstGeom>
        </p:spPr>
        <p:txBody>
          <a:bodyPr wrap="square">
            <a:spAutoFit/>
          </a:bodyPr>
          <a:lstStyle/>
          <a:p>
            <a:r>
              <a:rPr lang="en-US" dirty="0"/>
              <a:t>Light Source</a:t>
            </a:r>
          </a:p>
        </p:txBody>
      </p:sp>
      <p:sp>
        <p:nvSpPr>
          <p:cNvPr id="85" name="Rectangle 84">
            <a:extLst>
              <a:ext uri="{FF2B5EF4-FFF2-40B4-BE49-F238E27FC236}">
                <a16:creationId xmlns:a16="http://schemas.microsoft.com/office/drawing/2014/main" id="{7DA44DE7-E537-594D-8B20-65EA37102314}"/>
              </a:ext>
            </a:extLst>
          </p:cNvPr>
          <p:cNvSpPr/>
          <p:nvPr/>
        </p:nvSpPr>
        <p:spPr>
          <a:xfrm>
            <a:off x="5323683" y="1093038"/>
            <a:ext cx="2326599" cy="307777"/>
          </a:xfrm>
          <a:prstGeom prst="rect">
            <a:avLst/>
          </a:prstGeom>
        </p:spPr>
        <p:txBody>
          <a:bodyPr wrap="square">
            <a:spAutoFit/>
          </a:bodyPr>
          <a:lstStyle/>
          <a:p>
            <a:r>
              <a:rPr lang="en-US" dirty="0"/>
              <a:t>Detector</a:t>
            </a:r>
          </a:p>
        </p:txBody>
      </p:sp>
      <p:cxnSp>
        <p:nvCxnSpPr>
          <p:cNvPr id="86" name="Straight Arrow Connector 85">
            <a:extLst>
              <a:ext uri="{FF2B5EF4-FFF2-40B4-BE49-F238E27FC236}">
                <a16:creationId xmlns:a16="http://schemas.microsoft.com/office/drawing/2014/main" id="{EBA201C7-145B-8C4C-B7CA-3AD3F3E954AA}"/>
              </a:ext>
            </a:extLst>
          </p:cNvPr>
          <p:cNvCxnSpPr>
            <a:cxnSpLocks/>
          </p:cNvCxnSpPr>
          <p:nvPr/>
        </p:nvCxnSpPr>
        <p:spPr>
          <a:xfrm>
            <a:off x="7178704" y="530386"/>
            <a:ext cx="288125" cy="56482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66EF5BB-291A-114A-BFBF-06FCC561A0E0}"/>
              </a:ext>
            </a:extLst>
          </p:cNvPr>
          <p:cNvCxnSpPr>
            <a:cxnSpLocks/>
          </p:cNvCxnSpPr>
          <p:nvPr/>
        </p:nvCxnSpPr>
        <p:spPr>
          <a:xfrm flipH="1" flipV="1">
            <a:off x="5804033" y="1528352"/>
            <a:ext cx="472055" cy="470571"/>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 name="Moon 87">
            <a:extLst>
              <a:ext uri="{FF2B5EF4-FFF2-40B4-BE49-F238E27FC236}">
                <a16:creationId xmlns:a16="http://schemas.microsoft.com/office/drawing/2014/main" id="{313814BA-96AB-084C-BDF1-BC5448694B5F}"/>
              </a:ext>
            </a:extLst>
          </p:cNvPr>
          <p:cNvSpPr/>
          <p:nvPr/>
        </p:nvSpPr>
        <p:spPr>
          <a:xfrm rot="13988650">
            <a:off x="6797380" y="1373064"/>
            <a:ext cx="1007202" cy="1484649"/>
          </a:xfrm>
          <a:prstGeom prst="moon">
            <a:avLst>
              <a:gd name="adj" fmla="val 52961"/>
            </a:avLst>
          </a:prstGeom>
          <a:solidFill>
            <a:srgbClr val="93AAE1">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89" name="Rectangle 88">
            <a:extLst>
              <a:ext uri="{FF2B5EF4-FFF2-40B4-BE49-F238E27FC236}">
                <a16:creationId xmlns:a16="http://schemas.microsoft.com/office/drawing/2014/main" id="{A135FAFA-B355-7E4E-9EDF-3CE2D8E5BF25}"/>
              </a:ext>
            </a:extLst>
          </p:cNvPr>
          <p:cNvSpPr/>
          <p:nvPr/>
        </p:nvSpPr>
        <p:spPr>
          <a:xfrm rot="2449476">
            <a:off x="6303053" y="1961236"/>
            <a:ext cx="324036" cy="32403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0" name="Rectangle 89">
            <a:extLst>
              <a:ext uri="{FF2B5EF4-FFF2-40B4-BE49-F238E27FC236}">
                <a16:creationId xmlns:a16="http://schemas.microsoft.com/office/drawing/2014/main" id="{F0CB89FC-1B24-2F42-951D-C0E302B6A2B2}"/>
              </a:ext>
            </a:extLst>
          </p:cNvPr>
          <p:cNvSpPr/>
          <p:nvPr/>
        </p:nvSpPr>
        <p:spPr>
          <a:xfrm rot="3769029">
            <a:off x="7377666" y="1093497"/>
            <a:ext cx="324036" cy="324036"/>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91" name="TextBox 90">
            <a:extLst>
              <a:ext uri="{FF2B5EF4-FFF2-40B4-BE49-F238E27FC236}">
                <a16:creationId xmlns:a16="http://schemas.microsoft.com/office/drawing/2014/main" id="{7F8E9669-FBE8-E944-AF22-F2D6B2302F99}"/>
              </a:ext>
            </a:extLst>
          </p:cNvPr>
          <p:cNvSpPr txBox="1"/>
          <p:nvPr/>
        </p:nvSpPr>
        <p:spPr>
          <a:xfrm>
            <a:off x="4351003" y="3473537"/>
            <a:ext cx="1458162" cy="830997"/>
          </a:xfrm>
          <a:prstGeom prst="rect">
            <a:avLst/>
          </a:prstGeom>
          <a:noFill/>
        </p:spPr>
        <p:txBody>
          <a:bodyPr wrap="square" rtlCol="0">
            <a:spAutoFit/>
          </a:bodyPr>
          <a:lstStyle/>
          <a:p>
            <a:pPr algn="r"/>
            <a:r>
              <a:rPr lang="en-GB" sz="1200" dirty="0"/>
              <a:t>Scalp</a:t>
            </a:r>
          </a:p>
          <a:p>
            <a:pPr algn="r"/>
            <a:r>
              <a:rPr lang="en-GB" sz="1200" dirty="0"/>
              <a:t>Skull</a:t>
            </a:r>
          </a:p>
          <a:p>
            <a:pPr algn="r"/>
            <a:r>
              <a:rPr lang="en-GB" sz="1200" dirty="0"/>
              <a:t>CSF</a:t>
            </a:r>
          </a:p>
          <a:p>
            <a:pPr algn="r"/>
            <a:r>
              <a:rPr lang="en-GB" sz="1200" dirty="0"/>
              <a:t>Brain</a:t>
            </a:r>
          </a:p>
        </p:txBody>
      </p:sp>
      <p:cxnSp>
        <p:nvCxnSpPr>
          <p:cNvPr id="92" name="Straight Connector 91">
            <a:extLst>
              <a:ext uri="{FF2B5EF4-FFF2-40B4-BE49-F238E27FC236}">
                <a16:creationId xmlns:a16="http://schemas.microsoft.com/office/drawing/2014/main" id="{928B41AA-0B42-E741-8AA1-EEE2CB51A4E8}"/>
              </a:ext>
            </a:extLst>
          </p:cNvPr>
          <p:cNvCxnSpPr/>
          <p:nvPr/>
        </p:nvCxnSpPr>
        <p:spPr>
          <a:xfrm>
            <a:off x="5752342" y="3622855"/>
            <a:ext cx="3503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9C319C9-77DD-554A-A923-0CC0D8399DD7}"/>
              </a:ext>
            </a:extLst>
          </p:cNvPr>
          <p:cNvCxnSpPr/>
          <p:nvPr/>
        </p:nvCxnSpPr>
        <p:spPr>
          <a:xfrm>
            <a:off x="5752342" y="3804937"/>
            <a:ext cx="5400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F32C8B3-7136-2B4F-BAE1-19B0ADA33853}"/>
              </a:ext>
            </a:extLst>
          </p:cNvPr>
          <p:cNvCxnSpPr/>
          <p:nvPr/>
        </p:nvCxnSpPr>
        <p:spPr>
          <a:xfrm>
            <a:off x="5752342" y="4014835"/>
            <a:ext cx="8640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DA77099-E51C-284E-AF84-E4C83F41F704}"/>
              </a:ext>
            </a:extLst>
          </p:cNvPr>
          <p:cNvCxnSpPr>
            <a:cxnSpLocks/>
          </p:cNvCxnSpPr>
          <p:nvPr/>
        </p:nvCxnSpPr>
        <p:spPr>
          <a:xfrm>
            <a:off x="5752342" y="4236937"/>
            <a:ext cx="10961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Box 7">
            <a:extLst>
              <a:ext uri="{FF2B5EF4-FFF2-40B4-BE49-F238E27FC236}">
                <a16:creationId xmlns:a16="http://schemas.microsoft.com/office/drawing/2014/main" id="{20F24A94-A40B-804D-AA84-077E28B567C3}"/>
              </a:ext>
            </a:extLst>
          </p:cNvPr>
          <p:cNvSpPr txBox="1">
            <a:spLocks noChangeArrowheads="1"/>
          </p:cNvSpPr>
          <p:nvPr/>
        </p:nvSpPr>
        <p:spPr bwMode="auto">
          <a:xfrm>
            <a:off x="20302" y="715994"/>
            <a:ext cx="1691878" cy="319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67500" tIns="33750" rIns="67500" bIns="33750"/>
          <a:lstStyle>
            <a:lvl1pPr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defTabSz="457200">
              <a:spcBef>
                <a:spcPct val="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defTabSz="4572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algn="ctr" fontAlgn="base">
              <a:spcAft>
                <a:spcPct val="0"/>
              </a:spcAft>
              <a:buClr>
                <a:srgbClr val="000000"/>
              </a:buClr>
              <a:buSzPct val="100000"/>
              <a:buFont typeface="Arial" charset="0"/>
              <a:buNone/>
            </a:pPr>
            <a:r>
              <a:rPr lang="en-US" sz="1500" dirty="0">
                <a:solidFill>
                  <a:srgbClr val="C00000"/>
                </a:solidFill>
                <a:latin typeface="Arial" panose="020B0604020202020204" pitchFamily="34" charset="0"/>
                <a:ea typeface="MS Gothic" pitchFamily="49" charset="-128"/>
                <a:cs typeface="Arial" panose="020B0604020202020204" pitchFamily="34" charset="0"/>
              </a:rPr>
              <a:t>Pulse Oximetry</a:t>
            </a:r>
          </a:p>
        </p:txBody>
      </p:sp>
      <p:sp>
        <p:nvSpPr>
          <p:cNvPr id="22" name="Freeform 5">
            <a:extLst>
              <a:ext uri="{FF2B5EF4-FFF2-40B4-BE49-F238E27FC236}">
                <a16:creationId xmlns:a16="http://schemas.microsoft.com/office/drawing/2014/main" id="{9A22371D-6FB3-8640-89C3-DFC457B21E9B}"/>
              </a:ext>
            </a:extLst>
          </p:cNvPr>
          <p:cNvSpPr>
            <a:spLocks noChangeAspect="1" noChangeArrowheads="1"/>
          </p:cNvSpPr>
          <p:nvPr/>
        </p:nvSpPr>
        <p:spPr bwMode="auto">
          <a:xfrm rot="5040000" flipH="1">
            <a:off x="330298" y="4077731"/>
            <a:ext cx="1571033" cy="448230"/>
          </a:xfrm>
          <a:custGeom>
            <a:avLst/>
            <a:gdLst>
              <a:gd name="T0" fmla="*/ 1162 w 5270"/>
              <a:gd name="T1" fmla="*/ 1428 h 1502"/>
              <a:gd name="T2" fmla="*/ 1470 w 5270"/>
              <a:gd name="T3" fmla="*/ 1372 h 1502"/>
              <a:gd name="T4" fmla="*/ 1750 w 5270"/>
              <a:gd name="T5" fmla="*/ 1330 h 1502"/>
              <a:gd name="T6" fmla="*/ 2002 w 5270"/>
              <a:gd name="T7" fmla="*/ 1246 h 1502"/>
              <a:gd name="T8" fmla="*/ 2234 w 5270"/>
              <a:gd name="T9" fmla="*/ 1162 h 1502"/>
              <a:gd name="T10" fmla="*/ 2436 w 5270"/>
              <a:gd name="T11" fmla="*/ 1162 h 1502"/>
              <a:gd name="T12" fmla="*/ 2702 w 5270"/>
              <a:gd name="T13" fmla="*/ 1162 h 1502"/>
              <a:gd name="T14" fmla="*/ 3164 w 5270"/>
              <a:gd name="T15" fmla="*/ 1092 h 1502"/>
              <a:gd name="T16" fmla="*/ 3682 w 5270"/>
              <a:gd name="T17" fmla="*/ 994 h 1502"/>
              <a:gd name="T18" fmla="*/ 4186 w 5270"/>
              <a:gd name="T19" fmla="*/ 938 h 1502"/>
              <a:gd name="T20" fmla="*/ 4550 w 5270"/>
              <a:gd name="T21" fmla="*/ 966 h 1502"/>
              <a:gd name="T22" fmla="*/ 4872 w 5270"/>
              <a:gd name="T23" fmla="*/ 938 h 1502"/>
              <a:gd name="T24" fmla="*/ 5138 w 5270"/>
              <a:gd name="T25" fmla="*/ 736 h 1502"/>
              <a:gd name="T26" fmla="*/ 5236 w 5270"/>
              <a:gd name="T27" fmla="*/ 546 h 1502"/>
              <a:gd name="T28" fmla="*/ 5270 w 5270"/>
              <a:gd name="T29" fmla="*/ 308 h 1502"/>
              <a:gd name="T30" fmla="*/ 5152 w 5270"/>
              <a:gd name="T31" fmla="*/ 238 h 1502"/>
              <a:gd name="T32" fmla="*/ 4970 w 5270"/>
              <a:gd name="T33" fmla="*/ 252 h 1502"/>
              <a:gd name="T34" fmla="*/ 4746 w 5270"/>
              <a:gd name="T35" fmla="*/ 196 h 1502"/>
              <a:gd name="T36" fmla="*/ 4466 w 5270"/>
              <a:gd name="T37" fmla="*/ 134 h 1502"/>
              <a:gd name="T38" fmla="*/ 4200 w 5270"/>
              <a:gd name="T39" fmla="*/ 112 h 1502"/>
              <a:gd name="T40" fmla="*/ 3990 w 5270"/>
              <a:gd name="T41" fmla="*/ 84 h 1502"/>
              <a:gd name="T42" fmla="*/ 3794 w 5270"/>
              <a:gd name="T43" fmla="*/ 56 h 1502"/>
              <a:gd name="T44" fmla="*/ 3598 w 5270"/>
              <a:gd name="T45" fmla="*/ 28 h 1502"/>
              <a:gd name="T46" fmla="*/ 3234 w 5270"/>
              <a:gd name="T47" fmla="*/ 14 h 1502"/>
              <a:gd name="T48" fmla="*/ 2884 w 5270"/>
              <a:gd name="T49" fmla="*/ 14 h 1502"/>
              <a:gd name="T50" fmla="*/ 2450 w 5270"/>
              <a:gd name="T51" fmla="*/ 14 h 1502"/>
              <a:gd name="T52" fmla="*/ 2198 w 5270"/>
              <a:gd name="T53" fmla="*/ 14 h 1502"/>
              <a:gd name="T54" fmla="*/ 2039 w 5270"/>
              <a:gd name="T55" fmla="*/ 14 h 1502"/>
              <a:gd name="T56" fmla="*/ 1680 w 5270"/>
              <a:gd name="T57" fmla="*/ 0 h 1502"/>
              <a:gd name="T58" fmla="*/ 1302 w 5270"/>
              <a:gd name="T59" fmla="*/ 84 h 1502"/>
              <a:gd name="T60" fmla="*/ 770 w 5270"/>
              <a:gd name="T61" fmla="*/ 252 h 1502"/>
              <a:gd name="T62" fmla="*/ 350 w 5270"/>
              <a:gd name="T63" fmla="*/ 378 h 1502"/>
              <a:gd name="T64" fmla="*/ 0 w 5270"/>
              <a:gd name="T65" fmla="*/ 504 h 15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70"/>
              <a:gd name="T100" fmla="*/ 0 h 1502"/>
              <a:gd name="T101" fmla="*/ 5270 w 5270"/>
              <a:gd name="T102" fmla="*/ 1502 h 15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70" h="1502">
                <a:moveTo>
                  <a:pt x="784" y="1502"/>
                </a:moveTo>
                <a:lnTo>
                  <a:pt x="1162" y="1428"/>
                </a:lnTo>
                <a:lnTo>
                  <a:pt x="1358" y="1386"/>
                </a:lnTo>
                <a:lnTo>
                  <a:pt x="1470" y="1372"/>
                </a:lnTo>
                <a:lnTo>
                  <a:pt x="1596" y="1358"/>
                </a:lnTo>
                <a:lnTo>
                  <a:pt x="1750" y="1330"/>
                </a:lnTo>
                <a:lnTo>
                  <a:pt x="1890" y="1288"/>
                </a:lnTo>
                <a:lnTo>
                  <a:pt x="2002" y="1246"/>
                </a:lnTo>
                <a:lnTo>
                  <a:pt x="2100" y="1190"/>
                </a:lnTo>
                <a:lnTo>
                  <a:pt x="2234" y="1162"/>
                </a:lnTo>
                <a:lnTo>
                  <a:pt x="2324" y="1162"/>
                </a:lnTo>
                <a:lnTo>
                  <a:pt x="2436" y="1162"/>
                </a:lnTo>
                <a:lnTo>
                  <a:pt x="2534" y="1176"/>
                </a:lnTo>
                <a:lnTo>
                  <a:pt x="2702" y="1162"/>
                </a:lnTo>
                <a:lnTo>
                  <a:pt x="2982" y="1114"/>
                </a:lnTo>
                <a:lnTo>
                  <a:pt x="3164" y="1092"/>
                </a:lnTo>
                <a:lnTo>
                  <a:pt x="3416" y="1036"/>
                </a:lnTo>
                <a:lnTo>
                  <a:pt x="3682" y="994"/>
                </a:lnTo>
                <a:lnTo>
                  <a:pt x="4032" y="952"/>
                </a:lnTo>
                <a:lnTo>
                  <a:pt x="4186" y="938"/>
                </a:lnTo>
                <a:lnTo>
                  <a:pt x="4396" y="952"/>
                </a:lnTo>
                <a:lnTo>
                  <a:pt x="4550" y="966"/>
                </a:lnTo>
                <a:lnTo>
                  <a:pt x="4690" y="980"/>
                </a:lnTo>
                <a:lnTo>
                  <a:pt x="4872" y="938"/>
                </a:lnTo>
                <a:lnTo>
                  <a:pt x="5012" y="854"/>
                </a:lnTo>
                <a:lnTo>
                  <a:pt x="5138" y="736"/>
                </a:lnTo>
                <a:lnTo>
                  <a:pt x="5194" y="616"/>
                </a:lnTo>
                <a:lnTo>
                  <a:pt x="5236" y="546"/>
                </a:lnTo>
                <a:lnTo>
                  <a:pt x="5270" y="421"/>
                </a:lnTo>
                <a:lnTo>
                  <a:pt x="5270" y="308"/>
                </a:lnTo>
                <a:lnTo>
                  <a:pt x="5222" y="252"/>
                </a:lnTo>
                <a:lnTo>
                  <a:pt x="5152" y="238"/>
                </a:lnTo>
                <a:lnTo>
                  <a:pt x="5040" y="252"/>
                </a:lnTo>
                <a:lnTo>
                  <a:pt x="4970" y="252"/>
                </a:lnTo>
                <a:lnTo>
                  <a:pt x="4858" y="224"/>
                </a:lnTo>
                <a:lnTo>
                  <a:pt x="4746" y="196"/>
                </a:lnTo>
                <a:lnTo>
                  <a:pt x="4620" y="176"/>
                </a:lnTo>
                <a:lnTo>
                  <a:pt x="4466" y="134"/>
                </a:lnTo>
                <a:lnTo>
                  <a:pt x="4334" y="134"/>
                </a:lnTo>
                <a:lnTo>
                  <a:pt x="4200" y="112"/>
                </a:lnTo>
                <a:lnTo>
                  <a:pt x="4060" y="98"/>
                </a:lnTo>
                <a:lnTo>
                  <a:pt x="3990" y="84"/>
                </a:lnTo>
                <a:lnTo>
                  <a:pt x="3892" y="70"/>
                </a:lnTo>
                <a:lnTo>
                  <a:pt x="3794" y="56"/>
                </a:lnTo>
                <a:lnTo>
                  <a:pt x="3710" y="42"/>
                </a:lnTo>
                <a:lnTo>
                  <a:pt x="3598" y="28"/>
                </a:lnTo>
                <a:lnTo>
                  <a:pt x="3486" y="28"/>
                </a:lnTo>
                <a:lnTo>
                  <a:pt x="3234" y="14"/>
                </a:lnTo>
                <a:lnTo>
                  <a:pt x="3038" y="14"/>
                </a:lnTo>
                <a:lnTo>
                  <a:pt x="2884" y="14"/>
                </a:lnTo>
                <a:lnTo>
                  <a:pt x="2660" y="14"/>
                </a:lnTo>
                <a:lnTo>
                  <a:pt x="2450" y="14"/>
                </a:lnTo>
                <a:lnTo>
                  <a:pt x="2310" y="14"/>
                </a:lnTo>
                <a:lnTo>
                  <a:pt x="2198" y="14"/>
                </a:lnTo>
                <a:lnTo>
                  <a:pt x="2128" y="14"/>
                </a:lnTo>
                <a:lnTo>
                  <a:pt x="2039" y="14"/>
                </a:lnTo>
                <a:lnTo>
                  <a:pt x="1792" y="0"/>
                </a:lnTo>
                <a:lnTo>
                  <a:pt x="1680" y="0"/>
                </a:lnTo>
                <a:lnTo>
                  <a:pt x="1470" y="42"/>
                </a:lnTo>
                <a:lnTo>
                  <a:pt x="1302" y="84"/>
                </a:lnTo>
                <a:lnTo>
                  <a:pt x="994" y="176"/>
                </a:lnTo>
                <a:lnTo>
                  <a:pt x="770" y="252"/>
                </a:lnTo>
                <a:lnTo>
                  <a:pt x="532" y="322"/>
                </a:lnTo>
                <a:lnTo>
                  <a:pt x="350" y="378"/>
                </a:lnTo>
                <a:lnTo>
                  <a:pt x="28" y="490"/>
                </a:lnTo>
                <a:lnTo>
                  <a:pt x="0" y="504"/>
                </a:lnTo>
                <a:lnTo>
                  <a:pt x="784" y="1502"/>
                </a:lnTo>
                <a:close/>
              </a:path>
            </a:pathLst>
          </a:custGeom>
          <a:solidFill>
            <a:srgbClr val="FFC08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23" name="Freeform 6">
            <a:extLst>
              <a:ext uri="{FF2B5EF4-FFF2-40B4-BE49-F238E27FC236}">
                <a16:creationId xmlns:a16="http://schemas.microsoft.com/office/drawing/2014/main" id="{1E264C1D-D9FA-054A-A8BA-B5AF633D278A}"/>
              </a:ext>
            </a:extLst>
          </p:cNvPr>
          <p:cNvSpPr>
            <a:spLocks noChangeAspect="1" noChangeArrowheads="1"/>
          </p:cNvSpPr>
          <p:nvPr/>
        </p:nvSpPr>
        <p:spPr bwMode="auto">
          <a:xfrm rot="5040000" flipH="1">
            <a:off x="1067925" y="3610650"/>
            <a:ext cx="250235" cy="85810"/>
          </a:xfrm>
          <a:custGeom>
            <a:avLst/>
            <a:gdLst>
              <a:gd name="T0" fmla="*/ 0 w 840"/>
              <a:gd name="T1" fmla="*/ 14 h 287"/>
              <a:gd name="T2" fmla="*/ 42 w 840"/>
              <a:gd name="T3" fmla="*/ 98 h 287"/>
              <a:gd name="T4" fmla="*/ 98 w 840"/>
              <a:gd name="T5" fmla="*/ 154 h 287"/>
              <a:gd name="T6" fmla="*/ 252 w 840"/>
              <a:gd name="T7" fmla="*/ 210 h 287"/>
              <a:gd name="T8" fmla="*/ 378 w 840"/>
              <a:gd name="T9" fmla="*/ 238 h 287"/>
              <a:gd name="T10" fmla="*/ 546 w 840"/>
              <a:gd name="T11" fmla="*/ 266 h 287"/>
              <a:gd name="T12" fmla="*/ 644 w 840"/>
              <a:gd name="T13" fmla="*/ 287 h 287"/>
              <a:gd name="T14" fmla="*/ 756 w 840"/>
              <a:gd name="T15" fmla="*/ 224 h 287"/>
              <a:gd name="T16" fmla="*/ 812 w 840"/>
              <a:gd name="T17" fmla="*/ 154 h 287"/>
              <a:gd name="T18" fmla="*/ 840 w 840"/>
              <a:gd name="T19" fmla="*/ 126 h 287"/>
              <a:gd name="T20" fmla="*/ 812 w 840"/>
              <a:gd name="T21" fmla="*/ 112 h 287"/>
              <a:gd name="T22" fmla="*/ 728 w 840"/>
              <a:gd name="T23" fmla="*/ 112 h 287"/>
              <a:gd name="T24" fmla="*/ 630 w 840"/>
              <a:gd name="T25" fmla="*/ 112 h 287"/>
              <a:gd name="T26" fmla="*/ 546 w 840"/>
              <a:gd name="T27" fmla="*/ 98 h 287"/>
              <a:gd name="T28" fmla="*/ 420 w 840"/>
              <a:gd name="T29" fmla="*/ 70 h 287"/>
              <a:gd name="T30" fmla="*/ 336 w 840"/>
              <a:gd name="T31" fmla="*/ 42 h 287"/>
              <a:gd name="T32" fmla="*/ 168 w 840"/>
              <a:gd name="T33" fmla="*/ 14 h 287"/>
              <a:gd name="T34" fmla="*/ 28 w 840"/>
              <a:gd name="T35" fmla="*/ 0 h 287"/>
              <a:gd name="T36" fmla="*/ 0 w 840"/>
              <a:gd name="T37" fmla="*/ 14 h 2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40"/>
              <a:gd name="T58" fmla="*/ 0 h 287"/>
              <a:gd name="T59" fmla="*/ 840 w 840"/>
              <a:gd name="T60" fmla="*/ 287 h 2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40" h="287">
                <a:moveTo>
                  <a:pt x="0" y="14"/>
                </a:moveTo>
                <a:lnTo>
                  <a:pt x="42" y="98"/>
                </a:lnTo>
                <a:lnTo>
                  <a:pt x="98" y="154"/>
                </a:lnTo>
                <a:lnTo>
                  <a:pt x="252" y="210"/>
                </a:lnTo>
                <a:lnTo>
                  <a:pt x="378" y="238"/>
                </a:lnTo>
                <a:lnTo>
                  <a:pt x="546" y="266"/>
                </a:lnTo>
                <a:lnTo>
                  <a:pt x="644" y="287"/>
                </a:lnTo>
                <a:lnTo>
                  <a:pt x="756" y="224"/>
                </a:lnTo>
                <a:lnTo>
                  <a:pt x="812" y="154"/>
                </a:lnTo>
                <a:lnTo>
                  <a:pt x="840" y="126"/>
                </a:lnTo>
                <a:lnTo>
                  <a:pt x="812" y="112"/>
                </a:lnTo>
                <a:lnTo>
                  <a:pt x="728" y="112"/>
                </a:lnTo>
                <a:lnTo>
                  <a:pt x="630" y="112"/>
                </a:lnTo>
                <a:lnTo>
                  <a:pt x="546" y="98"/>
                </a:lnTo>
                <a:lnTo>
                  <a:pt x="420" y="70"/>
                </a:lnTo>
                <a:lnTo>
                  <a:pt x="336" y="42"/>
                </a:lnTo>
                <a:lnTo>
                  <a:pt x="168" y="14"/>
                </a:lnTo>
                <a:lnTo>
                  <a:pt x="28" y="0"/>
                </a:lnTo>
                <a:lnTo>
                  <a:pt x="0" y="14"/>
                </a:lnTo>
                <a:close/>
              </a:path>
            </a:pathLst>
          </a:custGeom>
          <a:solidFill>
            <a:srgbClr val="FFE3C7"/>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grpSp>
        <p:nvGrpSpPr>
          <p:cNvPr id="24" name="Group 7">
            <a:extLst>
              <a:ext uri="{FF2B5EF4-FFF2-40B4-BE49-F238E27FC236}">
                <a16:creationId xmlns:a16="http://schemas.microsoft.com/office/drawing/2014/main" id="{19C47D15-75E3-7847-9134-F5015F7007E5}"/>
              </a:ext>
            </a:extLst>
          </p:cNvPr>
          <p:cNvGrpSpPr>
            <a:grpSpLocks noChangeAspect="1"/>
          </p:cNvGrpSpPr>
          <p:nvPr/>
        </p:nvGrpSpPr>
        <p:grpSpPr bwMode="auto">
          <a:xfrm rot="5400000">
            <a:off x="314660" y="3996463"/>
            <a:ext cx="1609375" cy="614802"/>
            <a:chOff x="850" y="2885"/>
            <a:chExt cx="1595" cy="609"/>
          </a:xfrm>
        </p:grpSpPr>
        <p:sp>
          <p:nvSpPr>
            <p:cNvPr id="59" name="Freeform 8">
              <a:extLst>
                <a:ext uri="{FF2B5EF4-FFF2-40B4-BE49-F238E27FC236}">
                  <a16:creationId xmlns:a16="http://schemas.microsoft.com/office/drawing/2014/main" id="{8F5C8F7A-6A32-F44B-A9E7-234C61AA82F0}"/>
                </a:ext>
              </a:extLst>
            </p:cNvPr>
            <p:cNvSpPr>
              <a:spLocks noChangeAspect="1" noChangeArrowheads="1"/>
            </p:cNvSpPr>
            <p:nvPr/>
          </p:nvSpPr>
          <p:spPr bwMode="auto">
            <a:xfrm rot="21240000" flipH="1">
              <a:off x="870" y="2965"/>
              <a:ext cx="1558" cy="450"/>
            </a:xfrm>
            <a:custGeom>
              <a:avLst/>
              <a:gdLst>
                <a:gd name="T0" fmla="*/ 0 w 5270"/>
                <a:gd name="T1" fmla="*/ 528 h 1522"/>
                <a:gd name="T2" fmla="*/ 784 w 5270"/>
                <a:gd name="T3" fmla="*/ 264 h 1522"/>
                <a:gd name="T4" fmla="*/ 1624 w 5270"/>
                <a:gd name="T5" fmla="*/ 38 h 1522"/>
                <a:gd name="T6" fmla="*/ 2282 w 5270"/>
                <a:gd name="T7" fmla="*/ 38 h 1522"/>
                <a:gd name="T8" fmla="*/ 3416 w 5270"/>
                <a:gd name="T9" fmla="*/ 38 h 1522"/>
                <a:gd name="T10" fmla="*/ 4046 w 5270"/>
                <a:gd name="T11" fmla="*/ 114 h 1522"/>
                <a:gd name="T12" fmla="*/ 4606 w 5270"/>
                <a:gd name="T13" fmla="*/ 184 h 1522"/>
                <a:gd name="T14" fmla="*/ 4970 w 5270"/>
                <a:gd name="T15" fmla="*/ 264 h 1522"/>
                <a:gd name="T16" fmla="*/ 5210 w 5270"/>
                <a:gd name="T17" fmla="*/ 264 h 1522"/>
                <a:gd name="T18" fmla="*/ 5270 w 5270"/>
                <a:gd name="T19" fmla="*/ 374 h 1522"/>
                <a:gd name="T20" fmla="*/ 5210 w 5270"/>
                <a:gd name="T21" fmla="*/ 632 h 1522"/>
                <a:gd name="T22" fmla="*/ 5026 w 5270"/>
                <a:gd name="T23" fmla="*/ 870 h 1522"/>
                <a:gd name="T24" fmla="*/ 4746 w 5270"/>
                <a:gd name="T25" fmla="*/ 996 h 1522"/>
                <a:gd name="T26" fmla="*/ 4438 w 5270"/>
                <a:gd name="T27" fmla="*/ 982 h 1522"/>
                <a:gd name="T28" fmla="*/ 4088 w 5270"/>
                <a:gd name="T29" fmla="*/ 968 h 1522"/>
                <a:gd name="T30" fmla="*/ 3472 w 5270"/>
                <a:gd name="T31" fmla="*/ 1052 h 1522"/>
                <a:gd name="T32" fmla="*/ 3136 w 5270"/>
                <a:gd name="T33" fmla="*/ 1122 h 1522"/>
                <a:gd name="T34" fmla="*/ 2590 w 5270"/>
                <a:gd name="T35" fmla="*/ 1194 h 1522"/>
                <a:gd name="T36" fmla="*/ 2198 w 5270"/>
                <a:gd name="T37" fmla="*/ 1194 h 1522"/>
                <a:gd name="T38" fmla="*/ 1800 w 5270"/>
                <a:gd name="T39" fmla="*/ 1346 h 1522"/>
                <a:gd name="T40" fmla="*/ 1358 w 5270"/>
                <a:gd name="T41" fmla="*/ 1416 h 1522"/>
                <a:gd name="T42" fmla="*/ 784 w 5270"/>
                <a:gd name="T43" fmla="*/ 1522 h 15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70"/>
                <a:gd name="T67" fmla="*/ 0 h 1522"/>
                <a:gd name="T68" fmla="*/ 5270 w 5270"/>
                <a:gd name="T69" fmla="*/ 1522 h 152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70" h="1522">
                  <a:moveTo>
                    <a:pt x="0" y="528"/>
                  </a:moveTo>
                  <a:cubicBezTo>
                    <a:pt x="256" y="437"/>
                    <a:pt x="513" y="346"/>
                    <a:pt x="784" y="264"/>
                  </a:cubicBezTo>
                  <a:cubicBezTo>
                    <a:pt x="1055" y="182"/>
                    <a:pt x="1374" y="76"/>
                    <a:pt x="1624" y="38"/>
                  </a:cubicBezTo>
                  <a:cubicBezTo>
                    <a:pt x="1874" y="0"/>
                    <a:pt x="1983" y="38"/>
                    <a:pt x="2282" y="38"/>
                  </a:cubicBezTo>
                  <a:cubicBezTo>
                    <a:pt x="2581" y="38"/>
                    <a:pt x="3122" y="25"/>
                    <a:pt x="3416" y="38"/>
                  </a:cubicBezTo>
                  <a:cubicBezTo>
                    <a:pt x="3710" y="51"/>
                    <a:pt x="3848" y="90"/>
                    <a:pt x="4046" y="114"/>
                  </a:cubicBezTo>
                  <a:cubicBezTo>
                    <a:pt x="4244" y="138"/>
                    <a:pt x="4452" y="159"/>
                    <a:pt x="4606" y="184"/>
                  </a:cubicBezTo>
                  <a:cubicBezTo>
                    <a:pt x="4760" y="209"/>
                    <a:pt x="4869" y="251"/>
                    <a:pt x="4970" y="264"/>
                  </a:cubicBezTo>
                  <a:cubicBezTo>
                    <a:pt x="5071" y="277"/>
                    <a:pt x="5160" y="246"/>
                    <a:pt x="5210" y="264"/>
                  </a:cubicBezTo>
                  <a:cubicBezTo>
                    <a:pt x="5260" y="282"/>
                    <a:pt x="5270" y="313"/>
                    <a:pt x="5270" y="374"/>
                  </a:cubicBezTo>
                  <a:cubicBezTo>
                    <a:pt x="5270" y="435"/>
                    <a:pt x="5251" y="549"/>
                    <a:pt x="5210" y="632"/>
                  </a:cubicBezTo>
                  <a:cubicBezTo>
                    <a:pt x="5169" y="715"/>
                    <a:pt x="5103" y="809"/>
                    <a:pt x="5026" y="870"/>
                  </a:cubicBezTo>
                  <a:cubicBezTo>
                    <a:pt x="4949" y="931"/>
                    <a:pt x="4844" y="977"/>
                    <a:pt x="4746" y="996"/>
                  </a:cubicBezTo>
                  <a:cubicBezTo>
                    <a:pt x="4648" y="1015"/>
                    <a:pt x="4548" y="987"/>
                    <a:pt x="4438" y="982"/>
                  </a:cubicBezTo>
                  <a:cubicBezTo>
                    <a:pt x="4328" y="977"/>
                    <a:pt x="4249" y="956"/>
                    <a:pt x="4088" y="968"/>
                  </a:cubicBezTo>
                  <a:cubicBezTo>
                    <a:pt x="3927" y="980"/>
                    <a:pt x="3631" y="1026"/>
                    <a:pt x="3472" y="1052"/>
                  </a:cubicBezTo>
                  <a:cubicBezTo>
                    <a:pt x="3313" y="1078"/>
                    <a:pt x="3283" y="1098"/>
                    <a:pt x="3136" y="1122"/>
                  </a:cubicBezTo>
                  <a:cubicBezTo>
                    <a:pt x="2989" y="1146"/>
                    <a:pt x="2746" y="1182"/>
                    <a:pt x="2590" y="1194"/>
                  </a:cubicBezTo>
                  <a:cubicBezTo>
                    <a:pt x="2434" y="1206"/>
                    <a:pt x="2330" y="1169"/>
                    <a:pt x="2198" y="1194"/>
                  </a:cubicBezTo>
                  <a:cubicBezTo>
                    <a:pt x="2066" y="1219"/>
                    <a:pt x="1940" y="1309"/>
                    <a:pt x="1800" y="1346"/>
                  </a:cubicBezTo>
                  <a:cubicBezTo>
                    <a:pt x="1660" y="1383"/>
                    <a:pt x="1527" y="1387"/>
                    <a:pt x="1358" y="1416"/>
                  </a:cubicBezTo>
                  <a:cubicBezTo>
                    <a:pt x="1189" y="1445"/>
                    <a:pt x="986" y="1483"/>
                    <a:pt x="784" y="1522"/>
                  </a:cubicBezTo>
                </a:path>
              </a:pathLst>
            </a:custGeom>
            <a:noFill/>
            <a:ln w="936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60" name="Freeform 9">
              <a:extLst>
                <a:ext uri="{FF2B5EF4-FFF2-40B4-BE49-F238E27FC236}">
                  <a16:creationId xmlns:a16="http://schemas.microsoft.com/office/drawing/2014/main" id="{53EC5A34-0497-D843-A544-2F3272D644CD}"/>
                </a:ext>
              </a:extLst>
            </p:cNvPr>
            <p:cNvSpPr>
              <a:spLocks noChangeAspect="1" noChangeArrowheads="1"/>
            </p:cNvSpPr>
            <p:nvPr/>
          </p:nvSpPr>
          <p:spPr bwMode="auto">
            <a:xfrm rot="21240000" flipH="1">
              <a:off x="881" y="3086"/>
              <a:ext cx="248" cy="72"/>
            </a:xfrm>
            <a:custGeom>
              <a:avLst/>
              <a:gdLst>
                <a:gd name="T0" fmla="*/ 0 w 840"/>
                <a:gd name="T1" fmla="*/ 0 h 245"/>
                <a:gd name="T2" fmla="*/ 168 w 840"/>
                <a:gd name="T3" fmla="*/ 140 h 245"/>
                <a:gd name="T4" fmla="*/ 630 w 840"/>
                <a:gd name="T5" fmla="*/ 238 h 245"/>
                <a:gd name="T6" fmla="*/ 840 w 840"/>
                <a:gd name="T7" fmla="*/ 98 h 245"/>
                <a:gd name="T8" fmla="*/ 0 60000 65536"/>
                <a:gd name="T9" fmla="*/ 0 60000 65536"/>
                <a:gd name="T10" fmla="*/ 0 60000 65536"/>
                <a:gd name="T11" fmla="*/ 0 60000 65536"/>
                <a:gd name="T12" fmla="*/ 0 w 840"/>
                <a:gd name="T13" fmla="*/ 0 h 245"/>
                <a:gd name="T14" fmla="*/ 840 w 840"/>
                <a:gd name="T15" fmla="*/ 245 h 245"/>
              </a:gdLst>
              <a:ahLst/>
              <a:cxnLst>
                <a:cxn ang="T8">
                  <a:pos x="T0" y="T1"/>
                </a:cxn>
                <a:cxn ang="T9">
                  <a:pos x="T2" y="T3"/>
                </a:cxn>
                <a:cxn ang="T10">
                  <a:pos x="T4" y="T5"/>
                </a:cxn>
                <a:cxn ang="T11">
                  <a:pos x="T6" y="T7"/>
                </a:cxn>
              </a:cxnLst>
              <a:rect l="T12" t="T13" r="T14" b="T15"/>
              <a:pathLst>
                <a:path w="840" h="245">
                  <a:moveTo>
                    <a:pt x="0" y="0"/>
                  </a:moveTo>
                  <a:cubicBezTo>
                    <a:pt x="31" y="50"/>
                    <a:pt x="63" y="100"/>
                    <a:pt x="168" y="140"/>
                  </a:cubicBezTo>
                  <a:cubicBezTo>
                    <a:pt x="273" y="180"/>
                    <a:pt x="518" y="245"/>
                    <a:pt x="630" y="238"/>
                  </a:cubicBezTo>
                  <a:cubicBezTo>
                    <a:pt x="742" y="231"/>
                    <a:pt x="805" y="128"/>
                    <a:pt x="840" y="98"/>
                  </a:cubicBezTo>
                </a:path>
              </a:pathLst>
            </a:custGeom>
            <a:noFill/>
            <a:ln w="936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61" name="Freeform 10">
              <a:extLst>
                <a:ext uri="{FF2B5EF4-FFF2-40B4-BE49-F238E27FC236}">
                  <a16:creationId xmlns:a16="http://schemas.microsoft.com/office/drawing/2014/main" id="{184CA4D5-02F0-1C4A-A810-83231D0666E2}"/>
                </a:ext>
              </a:extLst>
            </p:cNvPr>
            <p:cNvSpPr>
              <a:spLocks noChangeAspect="1" noChangeArrowheads="1"/>
            </p:cNvSpPr>
            <p:nvPr/>
          </p:nvSpPr>
          <p:spPr bwMode="auto">
            <a:xfrm rot="21240000" flipH="1">
              <a:off x="1810" y="3169"/>
              <a:ext cx="18" cy="112"/>
            </a:xfrm>
            <a:custGeom>
              <a:avLst/>
              <a:gdLst>
                <a:gd name="T0" fmla="*/ 33 w 61"/>
                <a:gd name="T1" fmla="*/ 0 h 378"/>
                <a:gd name="T2" fmla="*/ 5 w 61"/>
                <a:gd name="T3" fmla="*/ 224 h 378"/>
                <a:gd name="T4" fmla="*/ 61 w 61"/>
                <a:gd name="T5" fmla="*/ 378 h 378"/>
                <a:gd name="T6" fmla="*/ 0 60000 65536"/>
                <a:gd name="T7" fmla="*/ 0 60000 65536"/>
                <a:gd name="T8" fmla="*/ 0 60000 65536"/>
                <a:gd name="T9" fmla="*/ 0 w 61"/>
                <a:gd name="T10" fmla="*/ 0 h 378"/>
                <a:gd name="T11" fmla="*/ 61 w 61"/>
                <a:gd name="T12" fmla="*/ 378 h 378"/>
              </a:gdLst>
              <a:ahLst/>
              <a:cxnLst>
                <a:cxn ang="T6">
                  <a:pos x="T0" y="T1"/>
                </a:cxn>
                <a:cxn ang="T7">
                  <a:pos x="T2" y="T3"/>
                </a:cxn>
                <a:cxn ang="T8">
                  <a:pos x="T4" y="T5"/>
                </a:cxn>
              </a:cxnLst>
              <a:rect l="T9" t="T10" r="T11" b="T12"/>
              <a:pathLst>
                <a:path w="61" h="378">
                  <a:moveTo>
                    <a:pt x="33" y="0"/>
                  </a:moveTo>
                  <a:cubicBezTo>
                    <a:pt x="16" y="80"/>
                    <a:pt x="0" y="161"/>
                    <a:pt x="5" y="224"/>
                  </a:cubicBezTo>
                  <a:cubicBezTo>
                    <a:pt x="10" y="287"/>
                    <a:pt x="35" y="332"/>
                    <a:pt x="61" y="378"/>
                  </a:cubicBezTo>
                </a:path>
              </a:pathLst>
            </a:custGeom>
            <a:noFill/>
            <a:ln w="936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62" name="Freeform 11">
              <a:extLst>
                <a:ext uri="{FF2B5EF4-FFF2-40B4-BE49-F238E27FC236}">
                  <a16:creationId xmlns:a16="http://schemas.microsoft.com/office/drawing/2014/main" id="{55715A25-6216-FA40-8649-67DC5D9FE0EC}"/>
                </a:ext>
              </a:extLst>
            </p:cNvPr>
            <p:cNvSpPr>
              <a:spLocks noChangeAspect="1" noChangeArrowheads="1"/>
            </p:cNvSpPr>
            <p:nvPr/>
          </p:nvSpPr>
          <p:spPr bwMode="auto">
            <a:xfrm rot="21240000" flipH="1">
              <a:off x="1262" y="3225"/>
              <a:ext cx="16" cy="49"/>
            </a:xfrm>
            <a:custGeom>
              <a:avLst/>
              <a:gdLst>
                <a:gd name="T0" fmla="*/ 33 w 61"/>
                <a:gd name="T1" fmla="*/ 0 h 378"/>
                <a:gd name="T2" fmla="*/ 5 w 61"/>
                <a:gd name="T3" fmla="*/ 224 h 378"/>
                <a:gd name="T4" fmla="*/ 61 w 61"/>
                <a:gd name="T5" fmla="*/ 378 h 378"/>
                <a:gd name="T6" fmla="*/ 0 60000 65536"/>
                <a:gd name="T7" fmla="*/ 0 60000 65536"/>
                <a:gd name="T8" fmla="*/ 0 60000 65536"/>
                <a:gd name="T9" fmla="*/ 0 w 61"/>
                <a:gd name="T10" fmla="*/ 0 h 378"/>
                <a:gd name="T11" fmla="*/ 61 w 61"/>
                <a:gd name="T12" fmla="*/ 378 h 378"/>
              </a:gdLst>
              <a:ahLst/>
              <a:cxnLst>
                <a:cxn ang="T6">
                  <a:pos x="T0" y="T1"/>
                </a:cxn>
                <a:cxn ang="T7">
                  <a:pos x="T2" y="T3"/>
                </a:cxn>
                <a:cxn ang="T8">
                  <a:pos x="T4" y="T5"/>
                </a:cxn>
              </a:cxnLst>
              <a:rect l="T9" t="T10" r="T11" b="T12"/>
              <a:pathLst>
                <a:path w="61" h="378">
                  <a:moveTo>
                    <a:pt x="33" y="0"/>
                  </a:moveTo>
                  <a:cubicBezTo>
                    <a:pt x="16" y="80"/>
                    <a:pt x="0" y="161"/>
                    <a:pt x="5" y="224"/>
                  </a:cubicBezTo>
                  <a:cubicBezTo>
                    <a:pt x="10" y="287"/>
                    <a:pt x="35" y="332"/>
                    <a:pt x="61" y="378"/>
                  </a:cubicBezTo>
                </a:path>
              </a:pathLst>
            </a:custGeom>
            <a:noFill/>
            <a:ln w="936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grpSp>
      <p:sp>
        <p:nvSpPr>
          <p:cNvPr id="25" name="Rectangle 12">
            <a:extLst>
              <a:ext uri="{FF2B5EF4-FFF2-40B4-BE49-F238E27FC236}">
                <a16:creationId xmlns:a16="http://schemas.microsoft.com/office/drawing/2014/main" id="{47CC0982-4EF8-2B4A-86E6-CDF904DDBDA4}"/>
              </a:ext>
            </a:extLst>
          </p:cNvPr>
          <p:cNvSpPr>
            <a:spLocks noChangeAspect="1" noChangeArrowheads="1"/>
          </p:cNvSpPr>
          <p:nvPr/>
        </p:nvSpPr>
        <p:spPr bwMode="auto">
          <a:xfrm rot="5040000" flipH="1">
            <a:off x="1047729" y="4728533"/>
            <a:ext cx="229046" cy="490630"/>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defTabSz="342900" fontAlgn="base">
              <a:spcBef>
                <a:spcPct val="0"/>
              </a:spcBef>
              <a:spcAft>
                <a:spcPct val="0"/>
              </a:spcAft>
              <a:buSzPct val="100000"/>
            </a:pPr>
            <a:endParaRPr lang="en-US" sz="1050" dirty="0">
              <a:solidFill>
                <a:srgbClr val="FFFFFF"/>
              </a:solidFill>
              <a:ea typeface="MS Gothic" pitchFamily="49" charset="-128"/>
              <a:cs typeface="Gill Sans Light" charset="0"/>
            </a:endParaRPr>
          </a:p>
        </p:txBody>
      </p:sp>
      <p:sp>
        <p:nvSpPr>
          <p:cNvPr id="64" name="Text Box 35">
            <a:extLst>
              <a:ext uri="{FF2B5EF4-FFF2-40B4-BE49-F238E27FC236}">
                <a16:creationId xmlns:a16="http://schemas.microsoft.com/office/drawing/2014/main" id="{103C95F8-4D63-A04E-AD0D-7EC3CFE7A22C}"/>
              </a:ext>
            </a:extLst>
          </p:cNvPr>
          <p:cNvSpPr txBox="1">
            <a:spLocks noChangeArrowheads="1"/>
          </p:cNvSpPr>
          <p:nvPr/>
        </p:nvSpPr>
        <p:spPr bwMode="auto">
          <a:xfrm>
            <a:off x="151188" y="3490962"/>
            <a:ext cx="86351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sz="1200" dirty="0">
                <a:solidFill>
                  <a:srgbClr val="072060"/>
                </a:solidFill>
                <a:ea typeface="ＭＳ Ｐゴシック" pitchFamily="34" charset="-128"/>
                <a:cs typeface="Gill Sans Light" charset="0"/>
              </a:rPr>
              <a:t>Detector</a:t>
            </a:r>
          </a:p>
        </p:txBody>
      </p:sp>
      <p:sp>
        <p:nvSpPr>
          <p:cNvPr id="67" name="Google Shape;144;p14">
            <a:extLst>
              <a:ext uri="{FF2B5EF4-FFF2-40B4-BE49-F238E27FC236}">
                <a16:creationId xmlns:a16="http://schemas.microsoft.com/office/drawing/2014/main" id="{25AEACE7-D79F-0344-BED0-651E17F3AA53}"/>
              </a:ext>
            </a:extLst>
          </p:cNvPr>
          <p:cNvSpPr/>
          <p:nvPr/>
        </p:nvSpPr>
        <p:spPr>
          <a:xfrm>
            <a:off x="851978" y="3649519"/>
            <a:ext cx="115640" cy="109450"/>
          </a:xfrm>
          <a:prstGeom prst="ellipse">
            <a:avLst/>
          </a:prstGeom>
          <a:solidFill>
            <a:srgbClr val="002060"/>
          </a:solidFill>
          <a:ln w="12700" cap="flat" cmpd="sng">
            <a:solidFill>
              <a:srgbClr val="00206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solidFill>
                <a:schemeClr val="lt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DE2ACC1F-DFA0-8549-970B-A8609856D911}"/>
              </a:ext>
            </a:extLst>
          </p:cNvPr>
          <p:cNvPicPr>
            <a:picLocks noChangeAspect="1"/>
          </p:cNvPicPr>
          <p:nvPr/>
        </p:nvPicPr>
        <p:blipFill>
          <a:blip r:embed="rId6"/>
          <a:stretch>
            <a:fillRect/>
          </a:stretch>
        </p:blipFill>
        <p:spPr>
          <a:xfrm>
            <a:off x="1201391" y="3607720"/>
            <a:ext cx="127000" cy="114300"/>
          </a:xfrm>
          <a:prstGeom prst="rect">
            <a:avLst/>
          </a:prstGeom>
        </p:spPr>
      </p:pic>
      <p:cxnSp>
        <p:nvCxnSpPr>
          <p:cNvPr id="7" name="Straight Connector 6">
            <a:extLst>
              <a:ext uri="{FF2B5EF4-FFF2-40B4-BE49-F238E27FC236}">
                <a16:creationId xmlns:a16="http://schemas.microsoft.com/office/drawing/2014/main" id="{5C5B2158-5A5F-054D-9183-2FFFF26D913F}"/>
              </a:ext>
            </a:extLst>
          </p:cNvPr>
          <p:cNvCxnSpPr>
            <a:cxnSpLocks/>
          </p:cNvCxnSpPr>
          <p:nvPr/>
        </p:nvCxnSpPr>
        <p:spPr>
          <a:xfrm flipV="1">
            <a:off x="973064" y="3665270"/>
            <a:ext cx="257263" cy="44056"/>
          </a:xfrm>
          <a:prstGeom prst="line">
            <a:avLst/>
          </a:prstGeom>
          <a:ln w="38100">
            <a:solidFill>
              <a:srgbClr val="647EFE"/>
            </a:solidFill>
          </a:ln>
        </p:spPr>
        <p:style>
          <a:lnRef idx="1">
            <a:schemeClr val="accent1"/>
          </a:lnRef>
          <a:fillRef idx="0">
            <a:schemeClr val="accent1"/>
          </a:fillRef>
          <a:effectRef idx="0">
            <a:schemeClr val="accent1"/>
          </a:effectRef>
          <a:fontRef idx="minor">
            <a:schemeClr val="tx1"/>
          </a:fontRef>
        </p:style>
      </p:cxnSp>
      <p:sp>
        <p:nvSpPr>
          <p:cNvPr id="63" name="Text Box 34">
            <a:extLst>
              <a:ext uri="{FF2B5EF4-FFF2-40B4-BE49-F238E27FC236}">
                <a16:creationId xmlns:a16="http://schemas.microsoft.com/office/drawing/2014/main" id="{0E7BB629-1F95-264E-A67C-D754C5B7ACAA}"/>
              </a:ext>
            </a:extLst>
          </p:cNvPr>
          <p:cNvSpPr txBox="1">
            <a:spLocks noChangeArrowheads="1"/>
          </p:cNvSpPr>
          <p:nvPr/>
        </p:nvSpPr>
        <p:spPr bwMode="auto">
          <a:xfrm>
            <a:off x="694697" y="3207889"/>
            <a:ext cx="1162982"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sz="1200" dirty="0">
                <a:solidFill>
                  <a:srgbClr val="FF0000"/>
                </a:solidFill>
                <a:ea typeface="ＭＳ Ｐゴシック" pitchFamily="34" charset="-128"/>
                <a:cs typeface="Gill Sans Light" charset="0"/>
              </a:rPr>
              <a:t>Light source</a:t>
            </a:r>
          </a:p>
        </p:txBody>
      </p:sp>
      <p:sp>
        <p:nvSpPr>
          <p:cNvPr id="3" name="Title 3">
            <a:extLst>
              <a:ext uri="{FF2B5EF4-FFF2-40B4-BE49-F238E27FC236}">
                <a16:creationId xmlns:a16="http://schemas.microsoft.com/office/drawing/2014/main" id="{07F0119D-4494-7849-A25C-9A17674C549D}"/>
              </a:ext>
            </a:extLst>
          </p:cNvPr>
          <p:cNvSpPr txBox="1">
            <a:spLocks/>
          </p:cNvSpPr>
          <p:nvPr/>
        </p:nvSpPr>
        <p:spPr>
          <a:xfrm>
            <a:off x="206519" y="149341"/>
            <a:ext cx="6994460" cy="155505"/>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dirty="0">
                <a:solidFill>
                  <a:srgbClr val="C00000"/>
                </a:solidFill>
                <a:latin typeface="Arial" panose="020B0604020202020204" pitchFamily="34" charset="0"/>
                <a:cs typeface="Arial" panose="020B0604020202020204" pitchFamily="34" charset="0"/>
              </a:rPr>
              <a:t>How fNIRS uses light to image the brain </a:t>
            </a:r>
          </a:p>
        </p:txBody>
      </p:sp>
      <p:sp>
        <p:nvSpPr>
          <p:cNvPr id="66" name="Rectangle 65">
            <a:extLst>
              <a:ext uri="{FF2B5EF4-FFF2-40B4-BE49-F238E27FC236}">
                <a16:creationId xmlns:a16="http://schemas.microsoft.com/office/drawing/2014/main" id="{C127AE3B-4ABD-9C43-9BF1-A813D8B8E00E}"/>
              </a:ext>
            </a:extLst>
          </p:cNvPr>
          <p:cNvSpPr/>
          <p:nvPr/>
        </p:nvSpPr>
        <p:spPr>
          <a:xfrm>
            <a:off x="1398283" y="4028500"/>
            <a:ext cx="4073732" cy="738664"/>
          </a:xfrm>
          <a:prstGeom prst="rect">
            <a:avLst/>
          </a:prstGeom>
        </p:spPr>
        <p:txBody>
          <a:bodyPr wrap="square">
            <a:spAutoFit/>
          </a:bodyPr>
          <a:lstStyle/>
          <a:p>
            <a:pPr algn="ctr"/>
            <a:r>
              <a:rPr lang="en-US" dirty="0">
                <a:latin typeface="Arial" panose="020B0604020202020204" pitchFamily="34" charset="0"/>
                <a:ea typeface="Garamond" panose="02020404030301010803" pitchFamily="18" charset="0"/>
                <a:cs typeface="Arial" panose="020B0604020202020204" pitchFamily="34" charset="0"/>
              </a:rPr>
              <a:t>Anterior View of example </a:t>
            </a:r>
            <a:r>
              <a:rPr lang="en-US" dirty="0" err="1">
                <a:latin typeface="Arial" panose="020B0604020202020204" pitchFamily="34" charset="0"/>
                <a:ea typeface="Garamond" panose="02020404030301010803" pitchFamily="18" charset="0"/>
                <a:cs typeface="Arial" panose="020B0604020202020204" pitchFamily="34" charset="0"/>
              </a:rPr>
              <a:t>fNIRS</a:t>
            </a:r>
            <a:r>
              <a:rPr lang="en-US" dirty="0">
                <a:latin typeface="Arial" panose="020B0604020202020204" pitchFamily="34" charset="0"/>
                <a:ea typeface="Garamond" panose="02020404030301010803" pitchFamily="18" charset="0"/>
                <a:cs typeface="Arial" panose="020B0604020202020204" pitchFamily="34" charset="0"/>
              </a:rPr>
              <a:t> montage referenced to 10-20 EEG coordinate system covering areas Fp1-F8 on the Prefrontal Cortex</a:t>
            </a:r>
          </a:p>
        </p:txBody>
      </p:sp>
      <p:sp>
        <p:nvSpPr>
          <p:cNvPr id="106" name="TextBox 105">
            <a:extLst>
              <a:ext uri="{FF2B5EF4-FFF2-40B4-BE49-F238E27FC236}">
                <a16:creationId xmlns:a16="http://schemas.microsoft.com/office/drawing/2014/main" id="{C0764773-29B7-CC41-8658-90D927664D4F}"/>
              </a:ext>
            </a:extLst>
          </p:cNvPr>
          <p:cNvSpPr txBox="1"/>
          <p:nvPr/>
        </p:nvSpPr>
        <p:spPr>
          <a:xfrm>
            <a:off x="5283836" y="4464691"/>
            <a:ext cx="3925903" cy="400110"/>
          </a:xfrm>
          <a:prstGeom prst="rect">
            <a:avLst/>
          </a:prstGeom>
          <a:noFill/>
        </p:spPr>
        <p:txBody>
          <a:bodyPr wrap="square">
            <a:spAutoFit/>
          </a:bodyPr>
          <a:lstStyle/>
          <a:p>
            <a:pPr algn="r"/>
            <a:r>
              <a:rPr lang="en-US" sz="1000" i="1" dirty="0">
                <a:effectLst/>
                <a:latin typeface="Arial" panose="020B0604020202020204" pitchFamily="34" charset="0"/>
                <a:ea typeface="Times New Roman" panose="02020603050405020304" pitchFamily="18" charset="0"/>
                <a:cs typeface="Arial" panose="020B0604020202020204" pitchFamily="34" charset="0"/>
              </a:rPr>
              <a:t>Adapted from Dr. David Boas </a:t>
            </a:r>
            <a:r>
              <a:rPr lang="en-US" sz="1000" i="1" dirty="0">
                <a:latin typeface="Arial" panose="020B0604020202020204" pitchFamily="34" charset="0"/>
                <a:cs typeface="Arial" panose="020B0604020202020204" pitchFamily="34" charset="0"/>
              </a:rPr>
              <a:t>fNIRS Training Course, </a:t>
            </a:r>
          </a:p>
          <a:p>
            <a:pPr algn="r"/>
            <a:r>
              <a:rPr lang="en-US" sz="1000" i="1" dirty="0">
                <a:latin typeface="Arial" panose="020B0604020202020204" pitchFamily="34" charset="0"/>
                <a:cs typeface="Arial" panose="020B0604020202020204" pitchFamily="34" charset="0"/>
              </a:rPr>
              <a:t>Boston University Neurophotonics Center </a:t>
            </a:r>
          </a:p>
        </p:txBody>
      </p:sp>
    </p:spTree>
    <p:extLst>
      <p:ext uri="{BB962C8B-B14F-4D97-AF65-F5344CB8AC3E}">
        <p14:creationId xmlns:p14="http://schemas.microsoft.com/office/powerpoint/2010/main" val="376274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8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88"/>
                                        </p:tgtEl>
                                        <p:attrNameLst>
                                          <p:attrName>style.visibility</p:attrName>
                                        </p:attrNameLst>
                                      </p:cBhvr>
                                      <p:to>
                                        <p:strVal val="visible"/>
                                      </p:to>
                                    </p:set>
                                    <p:animEffect transition="in" filter="dissolve">
                                      <p:cBhvr>
                                        <p:cTn id="58" dur="500"/>
                                        <p:tgtEl>
                                          <p:spTgt spid="8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2" grpId="0" animBg="1"/>
      <p:bldP spid="83" grpId="0" animBg="1"/>
      <p:bldP spid="84" grpId="0"/>
      <p:bldP spid="85" grpId="0"/>
      <p:bldP spid="88" grpId="0" animBg="1"/>
      <p:bldP spid="89" grpId="0" animBg="1"/>
      <p:bldP spid="90" grpId="0" animBg="1"/>
      <p:bldP spid="91" grpId="0"/>
      <p:bldP spid="64" grpId="0"/>
      <p:bldP spid="67" grpId="0" animBg="1"/>
      <p:bldP spid="63" grpId="0"/>
      <p:bldP spid="66" grpId="0"/>
      <p:bldP spid="10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96B1A0-DC9C-BBBC-7B8A-5FA9A055ED56}"/>
              </a:ext>
            </a:extLst>
          </p:cNvPr>
          <p:cNvSpPr>
            <a:spLocks noGrp="1"/>
          </p:cNvSpPr>
          <p:nvPr>
            <p:ph idx="1"/>
          </p:nvPr>
        </p:nvSpPr>
        <p:spPr>
          <a:xfrm>
            <a:off x="246265" y="1846728"/>
            <a:ext cx="2945170" cy="3506579"/>
          </a:xfrm>
        </p:spPr>
        <p:txBody>
          <a:bodyPr/>
          <a:lstStyle/>
          <a:p>
            <a:pPr marL="0" indent="0">
              <a:buNone/>
            </a:pPr>
            <a:endParaRPr lang="en-US" dirty="0">
              <a:solidFill>
                <a:srgbClr val="AD2D2E"/>
              </a:solidFill>
            </a:endParaRPr>
          </a:p>
          <a:p>
            <a:pPr marL="0" indent="0">
              <a:buNone/>
            </a:pPr>
            <a:endParaRPr lang="en-US" dirty="0">
              <a:solidFill>
                <a:srgbClr val="AD2D2E"/>
              </a:solidFill>
            </a:endParaRPr>
          </a:p>
          <a:p>
            <a:pPr marL="0" indent="0">
              <a:buNone/>
            </a:pPr>
            <a:endParaRPr lang="en-US" dirty="0">
              <a:solidFill>
                <a:srgbClr val="AD2D2E"/>
              </a:solidFill>
            </a:endParaRPr>
          </a:p>
          <a:p>
            <a:pPr marL="0" indent="0">
              <a:buNone/>
            </a:pPr>
            <a:endParaRPr lang="en-US" dirty="0">
              <a:solidFill>
                <a:srgbClr val="AD2D2E"/>
              </a:solidFill>
            </a:endParaRPr>
          </a:p>
          <a:p>
            <a:pPr marL="0" indent="0">
              <a:buNone/>
            </a:pPr>
            <a:r>
              <a:rPr lang="en-US" sz="1800" b="1" dirty="0">
                <a:solidFill>
                  <a:srgbClr val="AD2D2E"/>
                </a:solidFill>
              </a:rPr>
              <a:t>Dr. </a:t>
            </a:r>
            <a:r>
              <a:rPr lang="en-US" sz="1800" b="1" dirty="0" err="1">
                <a:solidFill>
                  <a:srgbClr val="AD2D2E"/>
                </a:solidFill>
              </a:rPr>
              <a:t>Rihui</a:t>
            </a:r>
            <a:r>
              <a:rPr lang="en-US" sz="1800" b="1" dirty="0">
                <a:solidFill>
                  <a:srgbClr val="AD2D2E"/>
                </a:solidFill>
              </a:rPr>
              <a:t> (Eric) Li</a:t>
            </a:r>
          </a:p>
          <a:p>
            <a:pPr marL="0" indent="0">
              <a:buNone/>
            </a:pPr>
            <a:r>
              <a:rPr lang="en-US" sz="1800" dirty="0">
                <a:solidFill>
                  <a:srgbClr val="AD2D2E"/>
                </a:solidFill>
              </a:rPr>
              <a:t>University of Macau</a:t>
            </a:r>
          </a:p>
          <a:p>
            <a:pPr marL="0" indent="0">
              <a:buNone/>
            </a:pPr>
            <a:r>
              <a:rPr lang="en-US" sz="1800" dirty="0">
                <a:solidFill>
                  <a:srgbClr val="AD2D2E"/>
                </a:solidFill>
              </a:rPr>
              <a:t>Professor of the Center for </a:t>
            </a:r>
            <a:br>
              <a:rPr lang="en-US" sz="1800" dirty="0">
                <a:solidFill>
                  <a:srgbClr val="AD2D2E"/>
                </a:solidFill>
              </a:rPr>
            </a:br>
            <a:r>
              <a:rPr lang="en-US" sz="1800" dirty="0">
                <a:solidFill>
                  <a:srgbClr val="AD2D2E"/>
                </a:solidFill>
              </a:rPr>
              <a:t>Cognitive &amp; Brain Sciences</a:t>
            </a:r>
          </a:p>
        </p:txBody>
      </p:sp>
      <p:sp>
        <p:nvSpPr>
          <p:cNvPr id="4" name="Slide Number Placeholder 3">
            <a:extLst>
              <a:ext uri="{FF2B5EF4-FFF2-40B4-BE49-F238E27FC236}">
                <a16:creationId xmlns:a16="http://schemas.microsoft.com/office/drawing/2014/main" id="{FB78A50F-238B-F961-70F6-06C50B59DCF1}"/>
              </a:ext>
            </a:extLst>
          </p:cNvPr>
          <p:cNvSpPr>
            <a:spLocks noGrp="1"/>
          </p:cNvSpPr>
          <p:nvPr>
            <p:ph type="sldNum" sz="quarter" idx="12"/>
          </p:nvPr>
        </p:nvSpPr>
        <p:spPr/>
        <p:txBody>
          <a:bodyPr/>
          <a:lstStyle/>
          <a:p>
            <a:fld id="{CFE4BAC9-6D41-4691-9299-18EF07EF0177}" type="slidenum">
              <a:rPr lang="en-US" smtClean="0"/>
              <a:t>12</a:t>
            </a:fld>
            <a:endParaRPr lang="en-US"/>
          </a:p>
        </p:txBody>
      </p:sp>
      <p:pic>
        <p:nvPicPr>
          <p:cNvPr id="5" name="Picture 4">
            <a:extLst>
              <a:ext uri="{FF2B5EF4-FFF2-40B4-BE49-F238E27FC236}">
                <a16:creationId xmlns:a16="http://schemas.microsoft.com/office/drawing/2014/main" id="{29F4AA50-985A-8501-9D82-F506421359DD}"/>
              </a:ext>
            </a:extLst>
          </p:cNvPr>
          <p:cNvPicPr>
            <a:picLocks noChangeAspect="1"/>
          </p:cNvPicPr>
          <p:nvPr/>
        </p:nvPicPr>
        <p:blipFill>
          <a:blip r:embed="rId3"/>
          <a:stretch>
            <a:fillRect/>
          </a:stretch>
        </p:blipFill>
        <p:spPr>
          <a:xfrm>
            <a:off x="365759" y="955160"/>
            <a:ext cx="2526907" cy="2297906"/>
          </a:xfrm>
          <a:prstGeom prst="rect">
            <a:avLst/>
          </a:prstGeom>
        </p:spPr>
      </p:pic>
      <p:sp>
        <p:nvSpPr>
          <p:cNvPr id="7" name="TextBox 6">
            <a:extLst>
              <a:ext uri="{FF2B5EF4-FFF2-40B4-BE49-F238E27FC236}">
                <a16:creationId xmlns:a16="http://schemas.microsoft.com/office/drawing/2014/main" id="{F8752384-E960-873B-4E99-E731CF082B2F}"/>
              </a:ext>
            </a:extLst>
          </p:cNvPr>
          <p:cNvSpPr txBox="1"/>
          <p:nvPr/>
        </p:nvSpPr>
        <p:spPr>
          <a:xfrm>
            <a:off x="3012159" y="903653"/>
            <a:ext cx="5885575" cy="954107"/>
          </a:xfrm>
          <a:prstGeom prst="rect">
            <a:avLst/>
          </a:prstGeom>
          <a:noFill/>
        </p:spPr>
        <p:txBody>
          <a:bodyPr wrap="square">
            <a:spAutoFit/>
          </a:bodyPr>
          <a:lstStyle/>
          <a:p>
            <a:r>
              <a:rPr lang="en-US" b="1" i="0" dirty="0">
                <a:solidFill>
                  <a:srgbClr val="000000"/>
                </a:solidFill>
                <a:effectLst/>
                <a:latin typeface="Arial" panose="020B0604020202020204" pitchFamily="34" charset="0"/>
                <a:cs typeface="Arial" panose="020B0604020202020204" pitchFamily="34" charset="0"/>
              </a:rPr>
              <a:t>Fragile X syndrome </a:t>
            </a:r>
            <a:r>
              <a:rPr lang="en-US" b="0" i="0" dirty="0">
                <a:solidFill>
                  <a:srgbClr val="000000"/>
                </a:solidFill>
                <a:effectLst/>
                <a:latin typeface="Arial" panose="020B0604020202020204" pitchFamily="34" charset="0"/>
                <a:cs typeface="Arial" panose="020B0604020202020204" pitchFamily="34" charset="0"/>
              </a:rPr>
              <a:t>(FXS): genetic disorder among the most common heritable risk factors for intellectual disability and ASD, affecting ~1 in 4000 males and 1 in 7000 females worldwide</a:t>
            </a:r>
          </a:p>
          <a:p>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ADB6076-EA56-A1E6-CEBA-E5FCEC0252B2}"/>
              </a:ext>
            </a:extLst>
          </p:cNvPr>
          <p:cNvSpPr txBox="1"/>
          <p:nvPr/>
        </p:nvSpPr>
        <p:spPr>
          <a:xfrm>
            <a:off x="2982312" y="1721016"/>
            <a:ext cx="5885575" cy="307777"/>
          </a:xfrm>
          <a:prstGeom prst="rect">
            <a:avLst/>
          </a:prstGeom>
          <a:noFill/>
        </p:spPr>
        <p:txBody>
          <a:bodyPr wrap="square">
            <a:spAutoFit/>
          </a:bodyPr>
          <a:lstStyle/>
          <a:p>
            <a:r>
              <a:rPr lang="en-US" b="1" dirty="0">
                <a:solidFill>
                  <a:srgbClr val="AD2D2E"/>
                </a:solidFill>
                <a:latin typeface="Arial" panose="020B0604020202020204" pitchFamily="34" charset="0"/>
                <a:cs typeface="Arial" panose="020B0604020202020204" pitchFamily="34" charset="0"/>
              </a:rPr>
              <a:t>Computational </a:t>
            </a:r>
            <a:r>
              <a:rPr lang="en-US" b="1" i="0" dirty="0">
                <a:solidFill>
                  <a:srgbClr val="AD2D2E"/>
                </a:solidFill>
                <a:effectLst/>
                <a:latin typeface="Arial" panose="020B0604020202020204" pitchFamily="34" charset="0"/>
                <a:cs typeface="Arial" panose="020B0604020202020204" pitchFamily="34" charset="0"/>
              </a:rPr>
              <a:t>approach</a:t>
            </a:r>
            <a:r>
              <a:rPr lang="en-US" b="0" i="0" dirty="0">
                <a:solidFill>
                  <a:srgbClr val="222222"/>
                </a:solidFill>
                <a:effectLst/>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10" name="Google Shape;83;p15">
            <a:extLst>
              <a:ext uri="{FF2B5EF4-FFF2-40B4-BE49-F238E27FC236}">
                <a16:creationId xmlns:a16="http://schemas.microsoft.com/office/drawing/2014/main" id="{5CB009D2-333E-EBD9-FFEA-DE3CA743DD54}"/>
              </a:ext>
            </a:extLst>
          </p:cNvPr>
          <p:cNvSpPr txBox="1">
            <a:spLocks/>
          </p:cNvSpPr>
          <p:nvPr/>
        </p:nvSpPr>
        <p:spPr>
          <a:xfrm>
            <a:off x="0" y="34684"/>
            <a:ext cx="9347277" cy="707400"/>
          </a:xfrm>
          <a:prstGeom prst="rect">
            <a:avLst/>
          </a:prstGeom>
        </p:spPr>
        <p:txBody>
          <a:bodyPr spcFirstLastPara="1" wrap="square" lIns="91425" tIns="91425" rIns="91425" bIns="91425"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400" b="1" dirty="0">
                <a:solidFill>
                  <a:srgbClr val="C00000"/>
                </a:solidFill>
                <a:latin typeface="Arial" panose="020B0604020202020204" pitchFamily="34" charset="0"/>
                <a:cs typeface="Arial" panose="020B0604020202020204" pitchFamily="34" charset="0"/>
              </a:rPr>
              <a:t>Clinical Approach: </a:t>
            </a:r>
            <a:r>
              <a:rPr lang="en-US" sz="2400" dirty="0">
                <a:solidFill>
                  <a:srgbClr val="AD2D2E"/>
                </a:solidFill>
                <a:latin typeface="Arial" panose="020B0604020202020204" pitchFamily="34" charset="0"/>
                <a:cs typeface="Arial" panose="020B0604020202020204" pitchFamily="34" charset="0"/>
              </a:rPr>
              <a:t>N</a:t>
            </a:r>
            <a:r>
              <a:rPr lang="en-US" sz="2400" i="0" dirty="0">
                <a:solidFill>
                  <a:srgbClr val="AD2D2E"/>
                </a:solidFill>
                <a:effectLst/>
                <a:latin typeface="Arial" panose="020B0604020202020204" pitchFamily="34" charset="0"/>
                <a:cs typeface="Arial" panose="020B0604020202020204" pitchFamily="34" charset="0"/>
              </a:rPr>
              <a:t>eural patterns and looking behavior in girls with Fragile X Syndrom</a:t>
            </a:r>
            <a:r>
              <a:rPr lang="en-US" sz="2400" dirty="0">
                <a:solidFill>
                  <a:srgbClr val="AD2D2E"/>
                </a:solidFill>
                <a:latin typeface="Arial" panose="020B0604020202020204" pitchFamily="34" charset="0"/>
                <a:cs typeface="Arial" panose="020B0604020202020204" pitchFamily="34" charset="0"/>
              </a:rPr>
              <a:t>e</a:t>
            </a:r>
            <a:endParaRPr lang="en-US" sz="2400" dirty="0">
              <a:solidFill>
                <a:srgbClr val="C00000"/>
              </a:solidFill>
              <a:latin typeface="Arial" charset="0"/>
              <a:ea typeface="Arial" charset="0"/>
              <a:cs typeface="Arial" charset="0"/>
            </a:endParaRPr>
          </a:p>
        </p:txBody>
      </p:sp>
      <p:pic>
        <p:nvPicPr>
          <p:cNvPr id="11" name="Picture 10">
            <a:extLst>
              <a:ext uri="{FF2B5EF4-FFF2-40B4-BE49-F238E27FC236}">
                <a16:creationId xmlns:a16="http://schemas.microsoft.com/office/drawing/2014/main" id="{9AA1EE77-4C48-FB66-23F2-03AEB567FA3F}"/>
              </a:ext>
            </a:extLst>
          </p:cNvPr>
          <p:cNvPicPr>
            <a:picLocks noChangeAspect="1"/>
          </p:cNvPicPr>
          <p:nvPr/>
        </p:nvPicPr>
        <p:blipFill>
          <a:blip r:embed="rId4"/>
          <a:stretch>
            <a:fillRect/>
          </a:stretch>
        </p:blipFill>
        <p:spPr>
          <a:xfrm>
            <a:off x="4285578" y="2117201"/>
            <a:ext cx="3201072" cy="1781048"/>
          </a:xfrm>
          <a:prstGeom prst="rect">
            <a:avLst/>
          </a:prstGeom>
        </p:spPr>
      </p:pic>
      <p:sp>
        <p:nvSpPr>
          <p:cNvPr id="13" name="TextBox 12">
            <a:extLst>
              <a:ext uri="{FF2B5EF4-FFF2-40B4-BE49-F238E27FC236}">
                <a16:creationId xmlns:a16="http://schemas.microsoft.com/office/drawing/2014/main" id="{E93C13A6-99A8-2D0D-B705-4B1D19959EB0}"/>
              </a:ext>
            </a:extLst>
          </p:cNvPr>
          <p:cNvSpPr txBox="1"/>
          <p:nvPr/>
        </p:nvSpPr>
        <p:spPr>
          <a:xfrm>
            <a:off x="3225254" y="4004586"/>
            <a:ext cx="5433530" cy="954107"/>
          </a:xfrm>
          <a:prstGeom prst="rect">
            <a:avLst/>
          </a:prstGeom>
          <a:noFill/>
        </p:spPr>
        <p:txBody>
          <a:bodyPr wrap="square">
            <a:spAutoFit/>
          </a:bodyPr>
          <a:lstStyle/>
          <a:p>
            <a:pPr marL="285750" indent="-285750">
              <a:buFontTx/>
              <a:buChar char="-"/>
            </a:pPr>
            <a:r>
              <a:rPr lang="en-US" b="0" i="0" dirty="0">
                <a:solidFill>
                  <a:srgbClr val="222222"/>
                </a:solidFill>
                <a:effectLst/>
                <a:latin typeface="Arial" panose="020B0604020202020204" pitchFamily="34" charset="0"/>
                <a:cs typeface="Arial" panose="020B0604020202020204" pitchFamily="34" charset="0"/>
              </a:rPr>
              <a:t>42 girls ages 10-11 with FXS and an age and IQ matched control group</a:t>
            </a:r>
          </a:p>
          <a:p>
            <a:pPr marL="285750" indent="-285750">
              <a:buFontTx/>
              <a:buChar char="-"/>
            </a:pPr>
            <a:r>
              <a:rPr lang="en-US" dirty="0">
                <a:solidFill>
                  <a:srgbClr val="222222"/>
                </a:solidFill>
                <a:latin typeface="Arial" panose="020B0604020202020204" pitchFamily="34" charset="0"/>
                <a:cs typeface="Arial" panose="020B0604020202020204" pitchFamily="34" charset="0"/>
              </a:rPr>
              <a:t>B</a:t>
            </a:r>
            <a:r>
              <a:rPr lang="en-US" b="0" i="0" dirty="0">
                <a:solidFill>
                  <a:srgbClr val="222222"/>
                </a:solidFill>
                <a:effectLst/>
                <a:latin typeface="Arial" panose="020B0604020202020204" pitchFamily="34" charset="0"/>
                <a:cs typeface="Arial" panose="020B0604020202020204" pitchFamily="34" charset="0"/>
              </a:rPr>
              <a:t>rain activity at the frontal cortex and less eye contact </a:t>
            </a:r>
            <a:r>
              <a:rPr lang="en-US" dirty="0">
                <a:solidFill>
                  <a:srgbClr val="222222"/>
                </a:solidFill>
                <a:latin typeface="Arial" panose="020B0604020202020204" pitchFamily="34" charset="0"/>
                <a:cs typeface="Arial" panose="020B0604020202020204" pitchFamily="34" charset="0"/>
              </a:rPr>
              <a:t>during a naturalistic conversation predicted </a:t>
            </a:r>
            <a:r>
              <a:rPr lang="en-US" b="0" i="0" dirty="0">
                <a:solidFill>
                  <a:srgbClr val="222222"/>
                </a:solidFill>
                <a:effectLst/>
                <a:latin typeface="-apple-system"/>
              </a:rPr>
              <a:t>FXS-linked symptom severity</a:t>
            </a:r>
            <a:endParaRPr lang="en-US" b="0"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780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0AE3BA-2AC8-2D29-DCDD-530B169A885C}"/>
              </a:ext>
            </a:extLst>
          </p:cNvPr>
          <p:cNvSpPr>
            <a:spLocks noGrp="1"/>
          </p:cNvSpPr>
          <p:nvPr>
            <p:ph type="sldNum" sz="quarter" idx="12"/>
          </p:nvPr>
        </p:nvSpPr>
        <p:spPr/>
        <p:txBody>
          <a:bodyPr/>
          <a:lstStyle/>
          <a:p>
            <a:fld id="{CFE4BAC9-6D41-4691-9299-18EF07EF0177}" type="slidenum">
              <a:rPr lang="en-US" smtClean="0"/>
              <a:t>13</a:t>
            </a:fld>
            <a:endParaRPr lang="en-US"/>
          </a:p>
        </p:txBody>
      </p:sp>
      <p:sp>
        <p:nvSpPr>
          <p:cNvPr id="6" name="Title 1">
            <a:extLst>
              <a:ext uri="{FF2B5EF4-FFF2-40B4-BE49-F238E27FC236}">
                <a16:creationId xmlns:a16="http://schemas.microsoft.com/office/drawing/2014/main" id="{18636C50-6CB7-0C8B-6D46-A872C607C1FD}"/>
              </a:ext>
            </a:extLst>
          </p:cNvPr>
          <p:cNvSpPr>
            <a:spLocks noGrp="1"/>
          </p:cNvSpPr>
          <p:nvPr>
            <p:ph type="title"/>
          </p:nvPr>
        </p:nvSpPr>
        <p:spPr>
          <a:xfrm>
            <a:off x="105980" y="0"/>
            <a:ext cx="8932039" cy="994172"/>
          </a:xfrm>
        </p:spPr>
        <p:txBody>
          <a:bodyPr>
            <a:noAutofit/>
          </a:bodyPr>
          <a:lstStyle/>
          <a:p>
            <a:r>
              <a:rPr lang="en-US" sz="2200" b="1" dirty="0">
                <a:solidFill>
                  <a:srgbClr val="C00000"/>
                </a:solidFill>
                <a:latin typeface="Arial" charset="0"/>
                <a:ea typeface="Arial" charset="0"/>
                <a:cs typeface="Arial" charset="0"/>
              </a:rPr>
              <a:t>Environmental Approach</a:t>
            </a:r>
            <a:r>
              <a:rPr lang="en-US" sz="2200" dirty="0">
                <a:solidFill>
                  <a:srgbClr val="C00000"/>
                </a:solidFill>
                <a:latin typeface="Arial" charset="0"/>
                <a:ea typeface="Arial" charset="0"/>
                <a:cs typeface="Arial" charset="0"/>
              </a:rPr>
              <a:t>: </a:t>
            </a:r>
            <a:r>
              <a:rPr lang="en-US" sz="2200" dirty="0" err="1">
                <a:solidFill>
                  <a:srgbClr val="C00000"/>
                </a:solidFill>
                <a:latin typeface="Arial" charset="0"/>
                <a:ea typeface="Arial" charset="0"/>
                <a:cs typeface="Arial" charset="0"/>
              </a:rPr>
              <a:t>Hyperscanning</a:t>
            </a:r>
            <a:r>
              <a:rPr lang="en-US" sz="2200" dirty="0">
                <a:solidFill>
                  <a:srgbClr val="C00000"/>
                </a:solidFill>
                <a:latin typeface="Arial" charset="0"/>
                <a:ea typeface="Arial" charset="0"/>
                <a:cs typeface="Arial" charset="0"/>
              </a:rPr>
              <a:t> Dyads in Varying Contexts</a:t>
            </a:r>
          </a:p>
        </p:txBody>
      </p:sp>
      <p:pic>
        <p:nvPicPr>
          <p:cNvPr id="2052" name="Picture 4" descr="Social neuroscience and hyperscanning techniques: Past, present and future  - ScienceDirect">
            <a:extLst>
              <a:ext uri="{FF2B5EF4-FFF2-40B4-BE49-F238E27FC236}">
                <a16:creationId xmlns:a16="http://schemas.microsoft.com/office/drawing/2014/main" id="{30FE0A8D-46BF-D602-28C6-2536DE669D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4" t="47680" r="1134" b="6243"/>
          <a:stretch/>
        </p:blipFill>
        <p:spPr bwMode="auto">
          <a:xfrm>
            <a:off x="4292170" y="1524518"/>
            <a:ext cx="4161914" cy="12742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2928A98-5CAD-E0F6-F6A5-0DEB945C5DE1}"/>
              </a:ext>
            </a:extLst>
          </p:cNvPr>
          <p:cNvPicPr>
            <a:picLocks noChangeAspect="1"/>
          </p:cNvPicPr>
          <p:nvPr/>
        </p:nvPicPr>
        <p:blipFill>
          <a:blip r:embed="rId4"/>
          <a:stretch>
            <a:fillRect/>
          </a:stretch>
        </p:blipFill>
        <p:spPr>
          <a:xfrm>
            <a:off x="379469" y="994172"/>
            <a:ext cx="3639212" cy="3982915"/>
          </a:xfrm>
          <a:prstGeom prst="rect">
            <a:avLst/>
          </a:prstGeom>
        </p:spPr>
      </p:pic>
      <p:sp>
        <p:nvSpPr>
          <p:cNvPr id="9" name="TextBox 8">
            <a:extLst>
              <a:ext uri="{FF2B5EF4-FFF2-40B4-BE49-F238E27FC236}">
                <a16:creationId xmlns:a16="http://schemas.microsoft.com/office/drawing/2014/main" id="{43F1D824-416A-5C68-BAF6-4A07D4E1A67A}"/>
              </a:ext>
            </a:extLst>
          </p:cNvPr>
          <p:cNvSpPr txBox="1"/>
          <p:nvPr/>
        </p:nvSpPr>
        <p:spPr>
          <a:xfrm>
            <a:off x="4466019" y="2985629"/>
            <a:ext cx="4572000" cy="923330"/>
          </a:xfrm>
          <a:prstGeom prst="rect">
            <a:avLst/>
          </a:prstGeom>
          <a:noFill/>
        </p:spPr>
        <p:txBody>
          <a:bodyPr wrap="square">
            <a:spAutoFit/>
          </a:bodyPr>
          <a:lstStyle/>
          <a:p>
            <a:r>
              <a:rPr lang="en-US" sz="1800" dirty="0"/>
              <a:t>Can neural synchrony in child-parent dyads </a:t>
            </a:r>
            <a:r>
              <a:rPr lang="en-US" sz="1800" b="0" i="0" dirty="0">
                <a:solidFill>
                  <a:srgbClr val="222222"/>
                </a:solidFill>
                <a:effectLst/>
                <a:latin typeface="-apple-system"/>
              </a:rPr>
              <a:t>serve as a promising biomarker for prospective FXS-linked symptom severity?</a:t>
            </a:r>
            <a:endParaRPr lang="en-US" sz="1800" dirty="0"/>
          </a:p>
        </p:txBody>
      </p:sp>
    </p:spTree>
    <p:extLst>
      <p:ext uri="{BB962C8B-B14F-4D97-AF65-F5344CB8AC3E}">
        <p14:creationId xmlns:p14="http://schemas.microsoft.com/office/powerpoint/2010/main" val="208956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66A92F-C917-5F9E-0212-36B6A2E32C8F}"/>
              </a:ext>
            </a:extLst>
          </p:cNvPr>
          <p:cNvGrpSpPr/>
          <p:nvPr/>
        </p:nvGrpSpPr>
        <p:grpSpPr>
          <a:xfrm>
            <a:off x="7055837" y="3610362"/>
            <a:ext cx="1908268" cy="1510271"/>
            <a:chOff x="5589751" y="3216669"/>
            <a:chExt cx="1751060" cy="1442949"/>
          </a:xfrm>
        </p:grpSpPr>
        <p:pic>
          <p:nvPicPr>
            <p:cNvPr id="5" name="Picture 14" descr="developmental psychology">
              <a:extLst>
                <a:ext uri="{FF2B5EF4-FFF2-40B4-BE49-F238E27FC236}">
                  <a16:creationId xmlns:a16="http://schemas.microsoft.com/office/drawing/2014/main" id="{4E3889F0-63D8-48E3-8356-4450DBA914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9" t="18059" r="47729"/>
            <a:stretch/>
          </p:blipFill>
          <p:spPr bwMode="auto">
            <a:xfrm>
              <a:off x="5589751" y="3216669"/>
              <a:ext cx="1737069" cy="1394476"/>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A2F790DB-949E-C6B2-9FBD-BF597D4A90F1}"/>
                </a:ext>
              </a:extLst>
            </p:cNvPr>
            <p:cNvSpPr/>
            <p:nvPr/>
          </p:nvSpPr>
          <p:spPr>
            <a:xfrm>
              <a:off x="7165782" y="3947585"/>
              <a:ext cx="175029" cy="71203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9" name="Diagram 18">
            <a:extLst>
              <a:ext uri="{FF2B5EF4-FFF2-40B4-BE49-F238E27FC236}">
                <a16:creationId xmlns:a16="http://schemas.microsoft.com/office/drawing/2014/main" id="{10F4F123-CF28-B547-9C5F-8353C848E155}"/>
              </a:ext>
            </a:extLst>
          </p:cNvPr>
          <p:cNvGraphicFramePr/>
          <p:nvPr>
            <p:extLst>
              <p:ext uri="{D42A27DB-BD31-4B8C-83A1-F6EECF244321}">
                <p14:modId xmlns:p14="http://schemas.microsoft.com/office/powerpoint/2010/main" val="266795845"/>
              </p:ext>
            </p:extLst>
          </p:nvPr>
        </p:nvGraphicFramePr>
        <p:xfrm>
          <a:off x="3025960" y="138223"/>
          <a:ext cx="6096000" cy="49467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Oval 19">
            <a:extLst>
              <a:ext uri="{FF2B5EF4-FFF2-40B4-BE49-F238E27FC236}">
                <a16:creationId xmlns:a16="http://schemas.microsoft.com/office/drawing/2014/main" id="{61FBC9CB-7250-DC48-9043-DA582C10814A}"/>
              </a:ext>
            </a:extLst>
          </p:cNvPr>
          <p:cNvSpPr/>
          <p:nvPr/>
        </p:nvSpPr>
        <p:spPr>
          <a:xfrm>
            <a:off x="3096646" y="1933796"/>
            <a:ext cx="1648047" cy="1351664"/>
          </a:xfrm>
          <a:prstGeom prst="ellipse">
            <a:avLst/>
          </a:prstGeom>
          <a:noFill/>
          <a:ln w="57150">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DFB94A0-AA97-4D44-A64F-ADB1A87D68C3}"/>
              </a:ext>
            </a:extLst>
          </p:cNvPr>
          <p:cNvSpPr/>
          <p:nvPr/>
        </p:nvSpPr>
        <p:spPr>
          <a:xfrm>
            <a:off x="5278660" y="157574"/>
            <a:ext cx="1619323" cy="1351664"/>
          </a:xfrm>
          <a:prstGeom prst="ellipse">
            <a:avLst/>
          </a:prstGeom>
          <a:noFill/>
          <a:ln w="57150">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8840A76-C66F-1747-8BB4-2DA4522FB504}"/>
              </a:ext>
            </a:extLst>
          </p:cNvPr>
          <p:cNvSpPr/>
          <p:nvPr/>
        </p:nvSpPr>
        <p:spPr>
          <a:xfrm>
            <a:off x="7409566" y="1933796"/>
            <a:ext cx="1648047" cy="1351664"/>
          </a:xfrm>
          <a:prstGeom prst="ellipse">
            <a:avLst/>
          </a:prstGeom>
          <a:noFill/>
          <a:ln w="57150">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30E41C2-4D5B-F441-B1B3-4F1B1CD5768D}"/>
              </a:ext>
            </a:extLst>
          </p:cNvPr>
          <p:cNvSpPr/>
          <p:nvPr/>
        </p:nvSpPr>
        <p:spPr>
          <a:xfrm>
            <a:off x="5278660" y="3685031"/>
            <a:ext cx="1619323" cy="1282607"/>
          </a:xfrm>
          <a:prstGeom prst="ellipse">
            <a:avLst/>
          </a:prstGeom>
          <a:noFill/>
          <a:ln w="57150">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5E066F5B-5ECD-B84E-81BD-72552DB76CF2}"/>
              </a:ext>
            </a:extLst>
          </p:cNvPr>
          <p:cNvCxnSpPr/>
          <p:nvPr/>
        </p:nvCxnSpPr>
        <p:spPr>
          <a:xfrm>
            <a:off x="4762981" y="2590038"/>
            <a:ext cx="533967" cy="0"/>
          </a:xfrm>
          <a:prstGeom prst="line">
            <a:avLst/>
          </a:prstGeom>
          <a:ln w="57150">
            <a:solidFill>
              <a:srgbClr val="AD2D2E"/>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06AC0E-1343-4A42-AEAA-AD7986CE66E6}"/>
              </a:ext>
            </a:extLst>
          </p:cNvPr>
          <p:cNvCxnSpPr>
            <a:cxnSpLocks/>
          </p:cNvCxnSpPr>
          <p:nvPr/>
        </p:nvCxnSpPr>
        <p:spPr>
          <a:xfrm>
            <a:off x="6094957" y="3291078"/>
            <a:ext cx="0" cy="393954"/>
          </a:xfrm>
          <a:prstGeom prst="line">
            <a:avLst/>
          </a:prstGeom>
          <a:ln w="57150">
            <a:solidFill>
              <a:srgbClr val="AD2D2E"/>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A8F4E8-834C-804B-B16F-7A4DC39B7BA3}"/>
              </a:ext>
            </a:extLst>
          </p:cNvPr>
          <p:cNvCxnSpPr>
            <a:cxnSpLocks/>
          </p:cNvCxnSpPr>
          <p:nvPr/>
        </p:nvCxnSpPr>
        <p:spPr>
          <a:xfrm>
            <a:off x="6085246" y="1539842"/>
            <a:ext cx="0" cy="393954"/>
          </a:xfrm>
          <a:prstGeom prst="line">
            <a:avLst/>
          </a:prstGeom>
          <a:ln w="57150">
            <a:solidFill>
              <a:srgbClr val="AD2D2E"/>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91F1E9-45AD-4749-8EC5-F678AECF941E}"/>
              </a:ext>
            </a:extLst>
          </p:cNvPr>
          <p:cNvCxnSpPr/>
          <p:nvPr/>
        </p:nvCxnSpPr>
        <p:spPr>
          <a:xfrm>
            <a:off x="6875599" y="2589276"/>
            <a:ext cx="533967" cy="0"/>
          </a:xfrm>
          <a:prstGeom prst="line">
            <a:avLst/>
          </a:prstGeom>
          <a:ln w="57150">
            <a:solidFill>
              <a:srgbClr val="AD2D2E"/>
            </a:solidFill>
            <a:prstDash val="sysDot"/>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A619A15C-C8B5-464E-854F-687A9B2D0516}"/>
              </a:ext>
            </a:extLst>
          </p:cNvPr>
          <p:cNvSpPr/>
          <p:nvPr/>
        </p:nvSpPr>
        <p:spPr>
          <a:xfrm>
            <a:off x="5323579" y="1930271"/>
            <a:ext cx="1533730" cy="1351664"/>
          </a:xfrm>
          <a:prstGeom prst="ellipse">
            <a:avLst/>
          </a:prstGeom>
          <a:solidFill>
            <a:srgbClr val="C00000"/>
          </a:solidFill>
          <a:ln>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b="1" i="1" dirty="0"/>
          </a:p>
        </p:txBody>
      </p:sp>
      <p:sp>
        <p:nvSpPr>
          <p:cNvPr id="33" name="Oval 32">
            <a:extLst>
              <a:ext uri="{FF2B5EF4-FFF2-40B4-BE49-F238E27FC236}">
                <a16:creationId xmlns:a16="http://schemas.microsoft.com/office/drawing/2014/main" id="{EF226F13-2442-B842-BD9D-5D5E5DF0110E}"/>
              </a:ext>
            </a:extLst>
          </p:cNvPr>
          <p:cNvSpPr/>
          <p:nvPr/>
        </p:nvSpPr>
        <p:spPr>
          <a:xfrm>
            <a:off x="5294441" y="1939418"/>
            <a:ext cx="1562867" cy="1342518"/>
          </a:xfrm>
          <a:prstGeom prst="ellipse">
            <a:avLst/>
          </a:prstGeom>
          <a:solidFill>
            <a:srgbClr val="C00000"/>
          </a:solidFill>
          <a:ln>
            <a:solidFill>
              <a:srgbClr val="AD2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dirty="0"/>
              <a:t>Elucidate information processing</a:t>
            </a:r>
          </a:p>
          <a:p>
            <a:pPr lvl="0" algn="ctr"/>
            <a:r>
              <a:rPr lang="en-US" sz="1200" b="1" dirty="0"/>
              <a:t>mechanisms across development</a:t>
            </a:r>
            <a:endParaRPr lang="en-US" sz="1200" b="1" i="1" dirty="0"/>
          </a:p>
        </p:txBody>
      </p:sp>
      <p:pic>
        <p:nvPicPr>
          <p:cNvPr id="6146" name="Picture 2" descr="710+ Business Silo Illustrations, Royalty-Free Vector Graphics &amp; Clip Art -  iStock | Business silo concept">
            <a:extLst>
              <a:ext uri="{FF2B5EF4-FFF2-40B4-BE49-F238E27FC236}">
                <a16:creationId xmlns:a16="http://schemas.microsoft.com/office/drawing/2014/main" id="{9BD32AFB-1A62-FAF8-5CC2-7240E19E860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293" r="30845"/>
          <a:stretch/>
        </p:blipFill>
        <p:spPr bwMode="auto">
          <a:xfrm>
            <a:off x="77107" y="826793"/>
            <a:ext cx="2938681" cy="399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39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edge">
                                      <p:cBhvr>
                                        <p:cTn id="7" dur="2000"/>
                                        <p:tgtEl>
                                          <p:spTgt spid="20"/>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edge">
                                      <p:cBhvr>
                                        <p:cTn id="10" dur="2000"/>
                                        <p:tgtEl>
                                          <p:spTgt spid="21"/>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edge">
                                      <p:cBhvr>
                                        <p:cTn id="13" dur="2000"/>
                                        <p:tgtEl>
                                          <p:spTgt spid="22"/>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edge">
                                      <p:cBhvr>
                                        <p:cTn id="16" dur="2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circle(in)">
                                      <p:cBhvr>
                                        <p:cTn id="21" dur="2000"/>
                                        <p:tgtEl>
                                          <p:spTgt spid="30"/>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circle(in)">
                                      <p:cBhvr>
                                        <p:cTn id="24" dur="2000"/>
                                        <p:tgtEl>
                                          <p:spTgt spid="33"/>
                                        </p:tgtEl>
                                      </p:cBhvr>
                                    </p:animEffect>
                                  </p:childTnLst>
                                </p:cTn>
                              </p:par>
                              <p:par>
                                <p:cTn id="25" presetID="6"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circle(in)">
                                      <p:cBhvr>
                                        <p:cTn id="27" dur="2000"/>
                                        <p:tgtEl>
                                          <p:spTgt spid="27"/>
                                        </p:tgtEl>
                                      </p:cBhvr>
                                    </p:animEffect>
                                  </p:childTnLst>
                                </p:cTn>
                              </p:par>
                              <p:par>
                                <p:cTn id="28" presetID="6" presetClass="entr" presetSubtype="16"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circle(in)">
                                      <p:cBhvr>
                                        <p:cTn id="30" dur="2000"/>
                                        <p:tgtEl>
                                          <p:spTgt spid="28"/>
                                        </p:tgtEl>
                                      </p:cBhvr>
                                    </p:animEffect>
                                  </p:childTnLst>
                                </p:cTn>
                              </p:par>
                              <p:par>
                                <p:cTn id="31" presetID="6" presetClass="entr" presetSubtype="16"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circle(in)">
                                      <p:cBhvr>
                                        <p:cTn id="33"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8689-96F9-38AE-7697-BC0128677AA3}"/>
              </a:ext>
            </a:extLst>
          </p:cNvPr>
          <p:cNvSpPr>
            <a:spLocks noGrp="1"/>
          </p:cNvSpPr>
          <p:nvPr>
            <p:ph type="title"/>
          </p:nvPr>
        </p:nvSpPr>
        <p:spPr>
          <a:xfrm>
            <a:off x="147851" y="75109"/>
            <a:ext cx="7886700" cy="994172"/>
          </a:xfrm>
        </p:spPr>
        <p:txBody>
          <a:bodyPr>
            <a:normAutofit/>
          </a:bodyPr>
          <a:lstStyle/>
          <a:p>
            <a:r>
              <a:rPr lang="en-US" sz="2200" b="1" dirty="0">
                <a:solidFill>
                  <a:srgbClr val="AD2D2E"/>
                </a:solidFill>
                <a:latin typeface="Arial" panose="020B0604020202020204" pitchFamily="34" charset="0"/>
                <a:cs typeface="Arial" panose="020B0604020202020204" pitchFamily="34" charset="0"/>
              </a:rPr>
              <a:t>Dr. Ola </a:t>
            </a:r>
            <a:r>
              <a:rPr lang="en-US" sz="2200" b="1" dirty="0" err="1">
                <a:solidFill>
                  <a:srgbClr val="AD2D2E"/>
                </a:solidFill>
                <a:latin typeface="Arial" panose="020B0604020202020204" pitchFamily="34" charset="0"/>
                <a:cs typeface="Arial" panose="020B0604020202020204" pitchFamily="34" charset="0"/>
              </a:rPr>
              <a:t>Dopierala</a:t>
            </a:r>
            <a:endParaRPr lang="en-US" sz="2200" b="1" dirty="0">
              <a:solidFill>
                <a:srgbClr val="AD2D2E"/>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588F7B8-BC9E-F49B-823F-1C449BAA9A86}"/>
              </a:ext>
            </a:extLst>
          </p:cNvPr>
          <p:cNvSpPr>
            <a:spLocks noGrp="1"/>
          </p:cNvSpPr>
          <p:nvPr>
            <p:ph type="sldNum" sz="quarter" idx="12"/>
          </p:nvPr>
        </p:nvSpPr>
        <p:spPr/>
        <p:txBody>
          <a:bodyPr/>
          <a:lstStyle/>
          <a:p>
            <a:fld id="{CFE4BAC9-6D41-4691-9299-18EF07EF0177}" type="slidenum">
              <a:rPr lang="en-US" smtClean="0"/>
              <a:t>15</a:t>
            </a:fld>
            <a:endParaRPr lang="en-US"/>
          </a:p>
        </p:txBody>
      </p:sp>
      <p:pic>
        <p:nvPicPr>
          <p:cNvPr id="3074" name="Picture 2" descr="The University of British Columbia | Maclean's Education">
            <a:extLst>
              <a:ext uri="{FF2B5EF4-FFF2-40B4-BE49-F238E27FC236}">
                <a16:creationId xmlns:a16="http://schemas.microsoft.com/office/drawing/2014/main" id="{A41F565E-C40D-2416-6914-9FA24ACED7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46" t="21080" r="9538" b="21702"/>
          <a:stretch/>
        </p:blipFill>
        <p:spPr bwMode="auto">
          <a:xfrm>
            <a:off x="214693" y="2571750"/>
            <a:ext cx="2872154" cy="11795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ur Team | Baby Learning Lab">
            <a:extLst>
              <a:ext uri="{FF2B5EF4-FFF2-40B4-BE49-F238E27FC236}">
                <a16:creationId xmlns:a16="http://schemas.microsoft.com/office/drawing/2014/main" id="{8B4EB83D-B11A-38F9-DE92-C9E4A4737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94" y="995673"/>
            <a:ext cx="1335152" cy="13351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invertebrate&#10;&#10;Description automatically generated">
            <a:extLst>
              <a:ext uri="{FF2B5EF4-FFF2-40B4-BE49-F238E27FC236}">
                <a16:creationId xmlns:a16="http://schemas.microsoft.com/office/drawing/2014/main" id="{58E4B2E2-C9EE-9A5D-78ED-7FEEC45BC43A}"/>
              </a:ext>
            </a:extLst>
          </p:cNvPr>
          <p:cNvPicPr>
            <a:picLocks noChangeAspect="1"/>
          </p:cNvPicPr>
          <p:nvPr/>
        </p:nvPicPr>
        <p:blipFill rotWithShape="1">
          <a:blip r:embed="rId5"/>
          <a:srcRect l="17531" r="17806"/>
          <a:stretch/>
        </p:blipFill>
        <p:spPr>
          <a:xfrm>
            <a:off x="581894" y="3925741"/>
            <a:ext cx="1456891" cy="1126528"/>
          </a:xfrm>
          <a:prstGeom prst="rect">
            <a:avLst/>
          </a:prstGeom>
        </p:spPr>
      </p:pic>
      <p:sp>
        <p:nvSpPr>
          <p:cNvPr id="11" name="Freeform 10">
            <a:extLst>
              <a:ext uri="{FF2B5EF4-FFF2-40B4-BE49-F238E27FC236}">
                <a16:creationId xmlns:a16="http://schemas.microsoft.com/office/drawing/2014/main" id="{1EABE5E7-FB9F-4E4F-CBDF-C2BBCEC1DF4D}"/>
              </a:ext>
            </a:extLst>
          </p:cNvPr>
          <p:cNvSpPr/>
          <p:nvPr/>
        </p:nvSpPr>
        <p:spPr>
          <a:xfrm>
            <a:off x="8302981" y="2745226"/>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36519AFD-2EE4-7C64-8948-8C31107FE7B7}"/>
              </a:ext>
            </a:extLst>
          </p:cNvPr>
          <p:cNvSpPr/>
          <p:nvPr/>
        </p:nvSpPr>
        <p:spPr>
          <a:xfrm>
            <a:off x="7345041" y="776350"/>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6EF3AA-E2AF-D58D-CF62-857A40325CA9}"/>
              </a:ext>
            </a:extLst>
          </p:cNvPr>
          <p:cNvSpPr/>
          <p:nvPr/>
        </p:nvSpPr>
        <p:spPr>
          <a:xfrm>
            <a:off x="7516951" y="75149"/>
            <a:ext cx="1401061" cy="149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3095FABC-3D49-BD02-63B1-14BFD5FB54A6}"/>
              </a:ext>
            </a:extLst>
          </p:cNvPr>
          <p:cNvSpPr/>
          <p:nvPr/>
        </p:nvSpPr>
        <p:spPr>
          <a:xfrm>
            <a:off x="8511693" y="823158"/>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3A95717-2198-20C0-F0AA-216EBE9CB027}"/>
              </a:ext>
            </a:extLst>
          </p:cNvPr>
          <p:cNvSpPr txBox="1">
            <a:spLocks/>
          </p:cNvSpPr>
          <p:nvPr/>
        </p:nvSpPr>
        <p:spPr>
          <a:xfrm>
            <a:off x="3086847" y="83739"/>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200" b="1" dirty="0">
                <a:solidFill>
                  <a:srgbClr val="AD2D2E"/>
                </a:solidFill>
                <a:latin typeface="Arial" panose="020B0604020202020204" pitchFamily="34" charset="0"/>
                <a:cs typeface="Arial" panose="020B0604020202020204" pitchFamily="34" charset="0"/>
              </a:rPr>
              <a:t>Dr. Deon Benton</a:t>
            </a:r>
          </a:p>
        </p:txBody>
      </p:sp>
      <p:pic>
        <p:nvPicPr>
          <p:cNvPr id="5" name="Picture 2" descr="Deon T. Benton, Ph.D. - Postdoctoral Researcher - Brown University |  LinkedIn">
            <a:extLst>
              <a:ext uri="{FF2B5EF4-FFF2-40B4-BE49-F238E27FC236}">
                <a16:creationId xmlns:a16="http://schemas.microsoft.com/office/drawing/2014/main" id="{DF3C6589-83CF-88A6-203F-7B2D3434E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299" y="821779"/>
            <a:ext cx="1749971" cy="17499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Vanderbilt University Logo | University logo, Vanderbilt university,  Vanderbilt">
            <a:extLst>
              <a:ext uri="{FF2B5EF4-FFF2-40B4-BE49-F238E27FC236}">
                <a16:creationId xmlns:a16="http://schemas.microsoft.com/office/drawing/2014/main" id="{72BBF14B-7EC9-A997-4B3B-583D5A7B48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1566" y="2709368"/>
            <a:ext cx="1772834" cy="103179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F86F97EF-DB54-5F3D-C1CA-8A6CB1423DB4}"/>
              </a:ext>
            </a:extLst>
          </p:cNvPr>
          <p:cNvSpPr txBox="1">
            <a:spLocks/>
          </p:cNvSpPr>
          <p:nvPr/>
        </p:nvSpPr>
        <p:spPr>
          <a:xfrm>
            <a:off x="5954127" y="100019"/>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sz="2200" b="1" dirty="0">
                <a:solidFill>
                  <a:srgbClr val="AD2D2E"/>
                </a:solidFill>
                <a:latin typeface="Arial" panose="020B0604020202020204" pitchFamily="34" charset="0"/>
                <a:cs typeface="Arial" panose="020B0604020202020204" pitchFamily="34" charset="0"/>
              </a:rPr>
              <a:t>Dr. Gabrielle Strouse</a:t>
            </a:r>
          </a:p>
        </p:txBody>
      </p:sp>
      <p:pic>
        <p:nvPicPr>
          <p:cNvPr id="9" name="Picture 2" descr="Gabrielle Strouse | University of South Dakota">
            <a:extLst>
              <a:ext uri="{FF2B5EF4-FFF2-40B4-BE49-F238E27FC236}">
                <a16:creationId xmlns:a16="http://schemas.microsoft.com/office/drawing/2014/main" id="{2410477D-C9D1-2D8F-B3DF-739FBCBDD2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8393" y="825994"/>
            <a:ext cx="1380675" cy="19723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University of South Dakota logo - Prairie Family Business Association">
            <a:extLst>
              <a:ext uri="{FF2B5EF4-FFF2-40B4-BE49-F238E27FC236}">
                <a16:creationId xmlns:a16="http://schemas.microsoft.com/office/drawing/2014/main" id="{FA9782FE-E1D4-E67B-8EAE-9CF744F035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6718" y="2653334"/>
            <a:ext cx="2349011" cy="12472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Kid's Brain. All icons about kids in their brain , #Sponsored, #Brain, #Kid,  #icons, #brain, #kids #… | Multisensory phonics, Brain based learning,  Learning phonics">
            <a:extLst>
              <a:ext uri="{FF2B5EF4-FFF2-40B4-BE49-F238E27FC236}">
                <a16:creationId xmlns:a16="http://schemas.microsoft.com/office/drawing/2014/main" id="{924BF499-F837-87B9-B69A-AD03C9879D29}"/>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8734" b="37149" l="27513" r="74662"/>
                    </a14:imgEffect>
                  </a14:imgLayer>
                </a14:imgProps>
              </a:ext>
              <a:ext uri="{28A0092B-C50C-407E-A947-70E740481C1C}">
                <a14:useLocalDpi xmlns:a14="http://schemas.microsoft.com/office/drawing/2010/main" val="0"/>
              </a:ext>
            </a:extLst>
          </a:blip>
          <a:srcRect l="21619" t="5182" r="19444" b="59299"/>
          <a:stretch/>
        </p:blipFill>
        <p:spPr bwMode="auto">
          <a:xfrm>
            <a:off x="6536513" y="3558056"/>
            <a:ext cx="1829420" cy="11025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Computer to Rival the Brain | The New Yorker">
            <a:extLst>
              <a:ext uri="{FF2B5EF4-FFF2-40B4-BE49-F238E27FC236}">
                <a16:creationId xmlns:a16="http://schemas.microsoft.com/office/drawing/2014/main" id="{5A79FB98-838B-9A12-67CB-FB37F6E415E7}"/>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rcRect l="14298" r="12356" b="20754"/>
          <a:stretch/>
        </p:blipFill>
        <p:spPr bwMode="auto">
          <a:xfrm flipH="1">
            <a:off x="3252613" y="3541364"/>
            <a:ext cx="1991508" cy="143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65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338A-6D02-51A8-FC50-698ADB4FFF56}"/>
              </a:ext>
            </a:extLst>
          </p:cNvPr>
          <p:cNvSpPr>
            <a:spLocks noGrp="1"/>
          </p:cNvSpPr>
          <p:nvPr>
            <p:ph type="title"/>
          </p:nvPr>
        </p:nvSpPr>
        <p:spPr>
          <a:xfrm>
            <a:off x="125431" y="744067"/>
            <a:ext cx="8694104" cy="994172"/>
          </a:xfrm>
        </p:spPr>
        <p:txBody>
          <a:bodyPr>
            <a:noAutofit/>
          </a:bodyPr>
          <a:lstStyle/>
          <a:p>
            <a:r>
              <a:rPr lang="en-US" sz="2400" i="0" dirty="0">
                <a:solidFill>
                  <a:srgbClr val="AD2D2E"/>
                </a:solidFill>
                <a:effectLst/>
                <a:latin typeface="Arial" panose="020B0604020202020204" pitchFamily="34" charset="0"/>
              </a:rPr>
              <a:t>Unifying Neurobiological, Computational, Environmental, and Clinical Studies to Advance Developmental Research:</a:t>
            </a:r>
            <a:br>
              <a:rPr lang="en-US" sz="2400" b="1" i="0" dirty="0">
                <a:solidFill>
                  <a:srgbClr val="AD2D2E"/>
                </a:solidFill>
                <a:effectLst/>
                <a:latin typeface="Arial" panose="020B0604020202020204" pitchFamily="34" charset="0"/>
              </a:rPr>
            </a:br>
            <a:r>
              <a:rPr lang="en-US" sz="2400" b="1" i="0" dirty="0">
                <a:solidFill>
                  <a:srgbClr val="AD2D2E"/>
                </a:solidFill>
                <a:effectLst/>
                <a:latin typeface="Arial" panose="020B0604020202020204" pitchFamily="34" charset="0"/>
              </a:rPr>
              <a:t>A Multimethodological Approach</a:t>
            </a:r>
            <a:br>
              <a:rPr lang="en-US" sz="2400" b="1" i="0" dirty="0">
                <a:solidFill>
                  <a:srgbClr val="AD2D2E"/>
                </a:solidFill>
                <a:effectLst/>
                <a:latin typeface="Arial" panose="020B0604020202020204" pitchFamily="34" charset="0"/>
              </a:rPr>
            </a:br>
            <a:br>
              <a:rPr lang="en-US" sz="2400" b="1" kern="1200" dirty="0">
                <a:solidFill>
                  <a:srgbClr val="AD2D2E"/>
                </a:solidFill>
                <a:latin typeface="Arial" panose="020B0604020202020204" pitchFamily="34" charset="0"/>
                <a:cs typeface="Arial" panose="020B0604020202020204" pitchFamily="34" charset="0"/>
              </a:rPr>
            </a:br>
            <a:endParaRPr lang="en-US" sz="2400" b="1" dirty="0">
              <a:solidFill>
                <a:srgbClr val="AD2D2E"/>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A2E0440-448E-52B9-7D9D-0FF49492C27A}"/>
              </a:ext>
            </a:extLst>
          </p:cNvPr>
          <p:cNvSpPr/>
          <p:nvPr/>
        </p:nvSpPr>
        <p:spPr>
          <a:xfrm>
            <a:off x="199173" y="3335499"/>
            <a:ext cx="5018987" cy="849490"/>
          </a:xfrm>
          <a:prstGeom prst="rect">
            <a:avLst/>
          </a:prstGeom>
        </p:spPr>
        <p:txBody>
          <a:bodyPr vert="horz" lIns="91440" tIns="45720" rIns="91440" bIns="45720" rtlCol="0" anchor="t">
            <a:normAutofit/>
          </a:bodyPr>
          <a:lstStyle/>
          <a:p>
            <a:pPr>
              <a:lnSpc>
                <a:spcPct val="90000"/>
              </a:lnSpc>
              <a:spcAft>
                <a:spcPts val="600"/>
              </a:spcAft>
            </a:pPr>
            <a:r>
              <a:rPr lang="en-US" sz="2400" b="1" kern="1200" dirty="0">
                <a:solidFill>
                  <a:schemeClr val="tx1"/>
                </a:solidFill>
                <a:latin typeface="Arial" panose="020B0604020202020204" pitchFamily="34" charset="0"/>
                <a:ea typeface="+mn-ea"/>
                <a:cs typeface="Arial" panose="020B0604020202020204" pitchFamily="34" charset="0"/>
              </a:rPr>
              <a:t>Cassondra (Cassie) Eng, PhD</a:t>
            </a:r>
          </a:p>
        </p:txBody>
      </p:sp>
      <p:sp>
        <p:nvSpPr>
          <p:cNvPr id="3" name="TextBox 2">
            <a:extLst>
              <a:ext uri="{FF2B5EF4-FFF2-40B4-BE49-F238E27FC236}">
                <a16:creationId xmlns:a16="http://schemas.microsoft.com/office/drawing/2014/main" id="{7BB7DC9F-349C-7B86-B938-FE39F40C00C3}"/>
              </a:ext>
            </a:extLst>
          </p:cNvPr>
          <p:cNvSpPr txBox="1"/>
          <p:nvPr/>
        </p:nvSpPr>
        <p:spPr>
          <a:xfrm>
            <a:off x="3534772" y="4727042"/>
            <a:ext cx="5609228" cy="307777"/>
          </a:xfrm>
          <a:prstGeom prst="rect">
            <a:avLst/>
          </a:prstGeom>
          <a:noFill/>
        </p:spPr>
        <p:txBody>
          <a:bodyPr wrap="none" rtlCol="0">
            <a:spAutoFit/>
          </a:bodyPr>
          <a:lstStyle/>
          <a:p>
            <a:r>
              <a:rPr lang="en-US" dirty="0"/>
              <a:t>Society for Research in Child Development 2023, Paper Symposium</a:t>
            </a:r>
          </a:p>
        </p:txBody>
      </p:sp>
      <p:pic>
        <p:nvPicPr>
          <p:cNvPr id="4" name="Picture 2" descr="A Computer to Rival the Brain | The New Yorker">
            <a:extLst>
              <a:ext uri="{FF2B5EF4-FFF2-40B4-BE49-F238E27FC236}">
                <a16:creationId xmlns:a16="http://schemas.microsoft.com/office/drawing/2014/main" id="{F283AF90-0EBD-9B40-9F0A-F5444B6C1F3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298" r="12356" b="20754"/>
          <a:stretch/>
        </p:blipFill>
        <p:spPr bwMode="auto">
          <a:xfrm flipH="1">
            <a:off x="2198347" y="1499592"/>
            <a:ext cx="1991508" cy="1434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nford School of Medicine Center for interdisciplinary Brain Sciences:  Read reviews and ask questions | Handshake">
            <a:extLst>
              <a:ext uri="{FF2B5EF4-FFF2-40B4-BE49-F238E27FC236}">
                <a16:creationId xmlns:a16="http://schemas.microsoft.com/office/drawing/2014/main" id="{29788468-4028-67F7-B213-FF079ABE6E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871" y="3813948"/>
            <a:ext cx="4864547" cy="10396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nvertebrate&#10;&#10;Description automatically generated">
            <a:extLst>
              <a:ext uri="{FF2B5EF4-FFF2-40B4-BE49-F238E27FC236}">
                <a16:creationId xmlns:a16="http://schemas.microsoft.com/office/drawing/2014/main" id="{FE28AE73-A7AF-F562-8327-1A52FC6148C6}"/>
              </a:ext>
            </a:extLst>
          </p:cNvPr>
          <p:cNvPicPr>
            <a:picLocks noChangeAspect="1"/>
          </p:cNvPicPr>
          <p:nvPr/>
        </p:nvPicPr>
        <p:blipFill rotWithShape="1">
          <a:blip r:embed="rId6"/>
          <a:srcRect l="17531" r="17806"/>
          <a:stretch/>
        </p:blipFill>
        <p:spPr>
          <a:xfrm>
            <a:off x="549502" y="1807255"/>
            <a:ext cx="1456891" cy="1126528"/>
          </a:xfrm>
          <a:prstGeom prst="rect">
            <a:avLst/>
          </a:prstGeom>
        </p:spPr>
      </p:pic>
      <p:pic>
        <p:nvPicPr>
          <p:cNvPr id="15" name="Picture 12" descr="Kid's Brain. All icons about kids in their brain , #Sponsored, #Brain, #Kid,  #icons, #brain, #kids #… | Multisensory phonics, Brain based learning,  Learning phonics">
            <a:extLst>
              <a:ext uri="{FF2B5EF4-FFF2-40B4-BE49-F238E27FC236}">
                <a16:creationId xmlns:a16="http://schemas.microsoft.com/office/drawing/2014/main" id="{58AB3DD2-73AC-2688-3D20-EBB5141072C9}"/>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8734" b="37149" l="27513" r="74662"/>
                    </a14:imgEffect>
                  </a14:imgLayer>
                </a14:imgProps>
              </a:ext>
              <a:ext uri="{28A0092B-C50C-407E-A947-70E740481C1C}">
                <a14:useLocalDpi xmlns:a14="http://schemas.microsoft.com/office/drawing/2010/main" val="0"/>
              </a:ext>
            </a:extLst>
          </a:blip>
          <a:srcRect l="21619" t="5182" r="19444" b="59299"/>
          <a:stretch/>
        </p:blipFill>
        <p:spPr bwMode="auto">
          <a:xfrm rot="21404927">
            <a:off x="4162321" y="1642085"/>
            <a:ext cx="2117938" cy="12764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diagram&#10;&#10;Description automatically generated">
            <a:extLst>
              <a:ext uri="{FF2B5EF4-FFF2-40B4-BE49-F238E27FC236}">
                <a16:creationId xmlns:a16="http://schemas.microsoft.com/office/drawing/2014/main" id="{0DC22551-973F-C0EA-8BE5-3346B293B418}"/>
              </a:ext>
            </a:extLst>
          </p:cNvPr>
          <p:cNvPicPr>
            <a:picLocks noChangeAspect="1"/>
          </p:cNvPicPr>
          <p:nvPr/>
        </p:nvPicPr>
        <p:blipFill rotWithShape="1">
          <a:blip r:embed="rId9"/>
          <a:srcRect l="54269" t="32694" r="18372" b="35935"/>
          <a:stretch/>
        </p:blipFill>
        <p:spPr>
          <a:xfrm>
            <a:off x="6683277" y="1660861"/>
            <a:ext cx="1737069" cy="1284789"/>
          </a:xfrm>
          <a:prstGeom prst="rect">
            <a:avLst/>
          </a:prstGeom>
        </p:spPr>
      </p:pic>
      <p:grpSp>
        <p:nvGrpSpPr>
          <p:cNvPr id="20" name="Group 19">
            <a:extLst>
              <a:ext uri="{FF2B5EF4-FFF2-40B4-BE49-F238E27FC236}">
                <a16:creationId xmlns:a16="http://schemas.microsoft.com/office/drawing/2014/main" id="{E7C720F8-DF4A-3E30-B630-5BB028D1BFE7}"/>
              </a:ext>
            </a:extLst>
          </p:cNvPr>
          <p:cNvGrpSpPr/>
          <p:nvPr/>
        </p:nvGrpSpPr>
        <p:grpSpPr>
          <a:xfrm>
            <a:off x="5970463" y="3123643"/>
            <a:ext cx="1908268" cy="1510271"/>
            <a:chOff x="5589751" y="3216669"/>
            <a:chExt cx="1751060" cy="1442949"/>
          </a:xfrm>
        </p:grpSpPr>
        <p:pic>
          <p:nvPicPr>
            <p:cNvPr id="1038" name="Picture 14" descr="developmental psychology">
              <a:extLst>
                <a:ext uri="{FF2B5EF4-FFF2-40B4-BE49-F238E27FC236}">
                  <a16:creationId xmlns:a16="http://schemas.microsoft.com/office/drawing/2014/main" id="{5FCAB756-67D9-937C-1313-FF1C5BBDFAF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679" t="18059" r="47729"/>
            <a:stretch/>
          </p:blipFill>
          <p:spPr bwMode="auto">
            <a:xfrm>
              <a:off x="5589751" y="3216669"/>
              <a:ext cx="1737069" cy="1394476"/>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18">
              <a:extLst>
                <a:ext uri="{FF2B5EF4-FFF2-40B4-BE49-F238E27FC236}">
                  <a16:creationId xmlns:a16="http://schemas.microsoft.com/office/drawing/2014/main" id="{F0B194AA-40BD-13B0-0E5A-80E30825E22F}"/>
                </a:ext>
              </a:extLst>
            </p:cNvPr>
            <p:cNvSpPr/>
            <p:nvPr/>
          </p:nvSpPr>
          <p:spPr>
            <a:xfrm>
              <a:off x="7165782" y="3947585"/>
              <a:ext cx="175029" cy="71203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1036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8689-96F9-38AE-7697-BC0128677AA3}"/>
              </a:ext>
            </a:extLst>
          </p:cNvPr>
          <p:cNvSpPr>
            <a:spLocks noGrp="1"/>
          </p:cNvSpPr>
          <p:nvPr>
            <p:ph type="title"/>
          </p:nvPr>
        </p:nvSpPr>
        <p:spPr>
          <a:xfrm>
            <a:off x="405912" y="102393"/>
            <a:ext cx="7886700" cy="994172"/>
          </a:xfrm>
        </p:spPr>
        <p:txBody>
          <a:bodyPr>
            <a:normAutofit/>
          </a:bodyPr>
          <a:lstStyle/>
          <a:p>
            <a:r>
              <a:rPr lang="en-US" sz="3200" b="1" dirty="0">
                <a:solidFill>
                  <a:srgbClr val="AD2D2E"/>
                </a:solidFill>
                <a:latin typeface="Arial" panose="020B0604020202020204" pitchFamily="34" charset="0"/>
                <a:cs typeface="Arial" panose="020B0604020202020204" pitchFamily="34" charset="0"/>
              </a:rPr>
              <a:t>Dr. Aleksandra (Ola) </a:t>
            </a:r>
            <a:r>
              <a:rPr lang="en-US" sz="3200" b="1" dirty="0" err="1">
                <a:solidFill>
                  <a:srgbClr val="AD2D2E"/>
                </a:solidFill>
                <a:latin typeface="Arial" panose="020B0604020202020204" pitchFamily="34" charset="0"/>
                <a:cs typeface="Arial" panose="020B0604020202020204" pitchFamily="34" charset="0"/>
              </a:rPr>
              <a:t>Dopierala</a:t>
            </a:r>
            <a:endParaRPr lang="en-US" sz="3200" b="1" dirty="0">
              <a:solidFill>
                <a:srgbClr val="AD2D2E"/>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588F7B8-BC9E-F49B-823F-1C449BAA9A86}"/>
              </a:ext>
            </a:extLst>
          </p:cNvPr>
          <p:cNvSpPr>
            <a:spLocks noGrp="1"/>
          </p:cNvSpPr>
          <p:nvPr>
            <p:ph type="sldNum" sz="quarter" idx="12"/>
          </p:nvPr>
        </p:nvSpPr>
        <p:spPr/>
        <p:txBody>
          <a:bodyPr/>
          <a:lstStyle/>
          <a:p>
            <a:fld id="{CFE4BAC9-6D41-4691-9299-18EF07EF0177}" type="slidenum">
              <a:rPr lang="en-US" smtClean="0"/>
              <a:t>3</a:t>
            </a:fld>
            <a:endParaRPr lang="en-US"/>
          </a:p>
        </p:txBody>
      </p:sp>
      <p:pic>
        <p:nvPicPr>
          <p:cNvPr id="3074" name="Picture 2" descr="The University of British Columbia | Maclean's Education">
            <a:extLst>
              <a:ext uri="{FF2B5EF4-FFF2-40B4-BE49-F238E27FC236}">
                <a16:creationId xmlns:a16="http://schemas.microsoft.com/office/drawing/2014/main" id="{A41F565E-C40D-2416-6914-9FA24ACED7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46" t="21080" r="9538" b="21702"/>
          <a:stretch/>
        </p:blipFill>
        <p:spPr bwMode="auto">
          <a:xfrm>
            <a:off x="581893" y="3180378"/>
            <a:ext cx="2872154" cy="11795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rategic geographic location of British Columbia in western North... |  Download Scientific Diagram">
            <a:extLst>
              <a:ext uri="{FF2B5EF4-FFF2-40B4-BE49-F238E27FC236}">
                <a16:creationId xmlns:a16="http://schemas.microsoft.com/office/drawing/2014/main" id="{E4FC68FC-CF42-A9E1-8D28-1C96B53144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8" t="24654" b="16404"/>
          <a:stretch/>
        </p:blipFill>
        <p:spPr bwMode="auto">
          <a:xfrm>
            <a:off x="2459388" y="1053743"/>
            <a:ext cx="3547883" cy="21266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ur Team | Baby Learning Lab">
            <a:extLst>
              <a:ext uri="{FF2B5EF4-FFF2-40B4-BE49-F238E27FC236}">
                <a16:creationId xmlns:a16="http://schemas.microsoft.com/office/drawing/2014/main" id="{8B4EB83D-B11A-38F9-DE92-C9E4A4737B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93" y="995672"/>
            <a:ext cx="1749553" cy="174955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5A49F03-1CF1-EA27-CA2F-D4468B0BF1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3666" r="33319" b="3402"/>
          <a:stretch/>
        </p:blipFill>
        <p:spPr bwMode="auto">
          <a:xfrm>
            <a:off x="3649472" y="3376729"/>
            <a:ext cx="3589045" cy="13905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invertebrate&#10;&#10;Description automatically generated">
            <a:extLst>
              <a:ext uri="{FF2B5EF4-FFF2-40B4-BE49-F238E27FC236}">
                <a16:creationId xmlns:a16="http://schemas.microsoft.com/office/drawing/2014/main" id="{58E4B2E2-C9EE-9A5D-78ED-7FEEC45BC43A}"/>
              </a:ext>
            </a:extLst>
          </p:cNvPr>
          <p:cNvPicPr>
            <a:picLocks noChangeAspect="1"/>
          </p:cNvPicPr>
          <p:nvPr/>
        </p:nvPicPr>
        <p:blipFill rotWithShape="1">
          <a:blip r:embed="rId7"/>
          <a:srcRect l="17531" r="17806"/>
          <a:stretch/>
        </p:blipFill>
        <p:spPr>
          <a:xfrm>
            <a:off x="6564672" y="1769411"/>
            <a:ext cx="1456891" cy="1126528"/>
          </a:xfrm>
          <a:prstGeom prst="rect">
            <a:avLst/>
          </a:prstGeom>
        </p:spPr>
      </p:pic>
      <p:sp>
        <p:nvSpPr>
          <p:cNvPr id="11" name="Freeform 10">
            <a:extLst>
              <a:ext uri="{FF2B5EF4-FFF2-40B4-BE49-F238E27FC236}">
                <a16:creationId xmlns:a16="http://schemas.microsoft.com/office/drawing/2014/main" id="{1EABE5E7-FB9F-4E4F-CBDF-C2BBCEC1DF4D}"/>
              </a:ext>
            </a:extLst>
          </p:cNvPr>
          <p:cNvSpPr/>
          <p:nvPr/>
        </p:nvSpPr>
        <p:spPr>
          <a:xfrm>
            <a:off x="8302981" y="2745226"/>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4" descr="developmental psychology">
            <a:extLst>
              <a:ext uri="{FF2B5EF4-FFF2-40B4-BE49-F238E27FC236}">
                <a16:creationId xmlns:a16="http://schemas.microsoft.com/office/drawing/2014/main" id="{9D24D7C5-307A-633E-35A3-F11AD6FE07E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79" t="18059" r="47729"/>
          <a:stretch/>
        </p:blipFill>
        <p:spPr bwMode="auto">
          <a:xfrm>
            <a:off x="6804975" y="86040"/>
            <a:ext cx="1893018" cy="1459535"/>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6">
            <a:extLst>
              <a:ext uri="{FF2B5EF4-FFF2-40B4-BE49-F238E27FC236}">
                <a16:creationId xmlns:a16="http://schemas.microsoft.com/office/drawing/2014/main" id="{36519AFD-2EE4-7C64-8948-8C31107FE7B7}"/>
              </a:ext>
            </a:extLst>
          </p:cNvPr>
          <p:cNvSpPr/>
          <p:nvPr/>
        </p:nvSpPr>
        <p:spPr>
          <a:xfrm>
            <a:off x="7345041" y="776350"/>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A6EF3AA-E2AF-D58D-CF62-857A40325CA9}"/>
              </a:ext>
            </a:extLst>
          </p:cNvPr>
          <p:cNvSpPr/>
          <p:nvPr/>
        </p:nvSpPr>
        <p:spPr>
          <a:xfrm>
            <a:off x="7516951" y="75149"/>
            <a:ext cx="1401061" cy="1493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3095FABC-3D49-BD02-63B1-14BFD5FB54A6}"/>
              </a:ext>
            </a:extLst>
          </p:cNvPr>
          <p:cNvSpPr/>
          <p:nvPr/>
        </p:nvSpPr>
        <p:spPr>
          <a:xfrm>
            <a:off x="8511693" y="823158"/>
            <a:ext cx="212367" cy="74525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7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8689-96F9-38AE-7697-BC0128677AA3}"/>
              </a:ext>
            </a:extLst>
          </p:cNvPr>
          <p:cNvSpPr>
            <a:spLocks noGrp="1"/>
          </p:cNvSpPr>
          <p:nvPr>
            <p:ph type="title"/>
          </p:nvPr>
        </p:nvSpPr>
        <p:spPr>
          <a:xfrm>
            <a:off x="183174" y="52981"/>
            <a:ext cx="7886700" cy="994172"/>
          </a:xfrm>
        </p:spPr>
        <p:txBody>
          <a:bodyPr>
            <a:normAutofit/>
          </a:bodyPr>
          <a:lstStyle/>
          <a:p>
            <a:r>
              <a:rPr lang="en-US" sz="3200" b="1" dirty="0">
                <a:solidFill>
                  <a:srgbClr val="AD2D2E"/>
                </a:solidFill>
                <a:latin typeface="Arial" panose="020B0604020202020204" pitchFamily="34" charset="0"/>
                <a:cs typeface="Arial" panose="020B0604020202020204" pitchFamily="34" charset="0"/>
              </a:rPr>
              <a:t>Dr. Deon Benton</a:t>
            </a:r>
          </a:p>
        </p:txBody>
      </p:sp>
      <p:sp>
        <p:nvSpPr>
          <p:cNvPr id="4" name="Slide Number Placeholder 3">
            <a:extLst>
              <a:ext uri="{FF2B5EF4-FFF2-40B4-BE49-F238E27FC236}">
                <a16:creationId xmlns:a16="http://schemas.microsoft.com/office/drawing/2014/main" id="{6588F7B8-BC9E-F49B-823F-1C449BAA9A86}"/>
              </a:ext>
            </a:extLst>
          </p:cNvPr>
          <p:cNvSpPr>
            <a:spLocks noGrp="1"/>
          </p:cNvSpPr>
          <p:nvPr>
            <p:ph type="sldNum" sz="quarter" idx="12"/>
          </p:nvPr>
        </p:nvSpPr>
        <p:spPr/>
        <p:txBody>
          <a:bodyPr/>
          <a:lstStyle/>
          <a:p>
            <a:fld id="{CFE4BAC9-6D41-4691-9299-18EF07EF0177}" type="slidenum">
              <a:rPr lang="en-US" smtClean="0"/>
              <a:t>4</a:t>
            </a:fld>
            <a:endParaRPr lang="en-US"/>
          </a:p>
        </p:txBody>
      </p:sp>
      <p:pic>
        <p:nvPicPr>
          <p:cNvPr id="4098" name="Picture 2" descr="Deon T. Benton, Ph.D. - Postdoctoral Researcher - Brown University |  LinkedIn">
            <a:extLst>
              <a:ext uri="{FF2B5EF4-FFF2-40B4-BE49-F238E27FC236}">
                <a16:creationId xmlns:a16="http://schemas.microsoft.com/office/drawing/2014/main" id="{ACF90D94-15CE-E92A-20DC-134B70CC6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74" y="913315"/>
            <a:ext cx="1886596" cy="18865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anderbilt University | Command Education">
            <a:extLst>
              <a:ext uri="{FF2B5EF4-FFF2-40B4-BE49-F238E27FC236}">
                <a16:creationId xmlns:a16="http://schemas.microsoft.com/office/drawing/2014/main" id="{5F518E89-6231-60E0-805E-D6B1D606A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127" y="893660"/>
            <a:ext cx="2990365" cy="18879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Vanderbilt University Logo | University logo, Vanderbilt university,  Vanderbilt">
            <a:extLst>
              <a:ext uri="{FF2B5EF4-FFF2-40B4-BE49-F238E27FC236}">
                <a16:creationId xmlns:a16="http://schemas.microsoft.com/office/drawing/2014/main" id="{E4051AA6-FD0F-3DD6-5652-10D37C2F0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174" y="3167505"/>
            <a:ext cx="2425275" cy="1411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mputer to Rival the Brain | The New Yorker">
            <a:extLst>
              <a:ext uri="{FF2B5EF4-FFF2-40B4-BE49-F238E27FC236}">
                <a16:creationId xmlns:a16="http://schemas.microsoft.com/office/drawing/2014/main" id="{68406E07-5101-D337-58E4-EFA1D31F97D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4298" r="12356" b="20754"/>
          <a:stretch/>
        </p:blipFill>
        <p:spPr bwMode="auto">
          <a:xfrm flipH="1">
            <a:off x="7080808" y="-43411"/>
            <a:ext cx="1991508" cy="143419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ay be an image of 1 person, child and sitting">
            <a:extLst>
              <a:ext uri="{FF2B5EF4-FFF2-40B4-BE49-F238E27FC236}">
                <a16:creationId xmlns:a16="http://schemas.microsoft.com/office/drawing/2014/main" id="{83EE27EF-F0A8-E1B6-485E-B5AEEEE5348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723" r="17059" b="21001"/>
          <a:stretch/>
        </p:blipFill>
        <p:spPr bwMode="auto">
          <a:xfrm>
            <a:off x="3712883" y="2879427"/>
            <a:ext cx="1248845" cy="19876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8FF639-C4E9-F315-4BB8-0429F1B5A392}"/>
              </a:ext>
            </a:extLst>
          </p:cNvPr>
          <p:cNvSpPr txBox="1"/>
          <p:nvPr/>
        </p:nvSpPr>
        <p:spPr>
          <a:xfrm>
            <a:off x="3317779" y="4887587"/>
            <a:ext cx="2186817" cy="246221"/>
          </a:xfrm>
          <a:prstGeom prst="rect">
            <a:avLst/>
          </a:prstGeom>
          <a:noFill/>
        </p:spPr>
        <p:txBody>
          <a:bodyPr wrap="none" rtlCol="0">
            <a:spAutoFit/>
          </a:bodyPr>
          <a:lstStyle/>
          <a:p>
            <a:r>
              <a:rPr lang="en-US" sz="1000" i="1" dirty="0"/>
              <a:t>Photos courtesy of Lindsey Benton </a:t>
            </a:r>
          </a:p>
        </p:txBody>
      </p:sp>
      <p:pic>
        <p:nvPicPr>
          <p:cNvPr id="4108" name="Picture 12">
            <a:extLst>
              <a:ext uri="{FF2B5EF4-FFF2-40B4-BE49-F238E27FC236}">
                <a16:creationId xmlns:a16="http://schemas.microsoft.com/office/drawing/2014/main" id="{60077813-D8FB-BE04-2A65-1551215A32B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78" r="15245"/>
          <a:stretch/>
        </p:blipFill>
        <p:spPr bwMode="auto">
          <a:xfrm>
            <a:off x="6066162" y="1736435"/>
            <a:ext cx="2990365" cy="273338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AC7E897-A74B-3207-BF08-7A8ADCC176E0}"/>
              </a:ext>
            </a:extLst>
          </p:cNvPr>
          <p:cNvGrpSpPr/>
          <p:nvPr/>
        </p:nvGrpSpPr>
        <p:grpSpPr>
          <a:xfrm>
            <a:off x="5380584" y="149076"/>
            <a:ext cx="1902859" cy="1489167"/>
            <a:chOff x="5614071" y="3216669"/>
            <a:chExt cx="1746100" cy="1422787"/>
          </a:xfrm>
        </p:grpSpPr>
        <p:pic>
          <p:nvPicPr>
            <p:cNvPr id="8" name="Picture 14" descr="developmental psychology">
              <a:extLst>
                <a:ext uri="{FF2B5EF4-FFF2-40B4-BE49-F238E27FC236}">
                  <a16:creationId xmlns:a16="http://schemas.microsoft.com/office/drawing/2014/main" id="{0A24F703-AC67-0BE3-477E-A8D75465FBB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679" t="18059" r="47729"/>
            <a:stretch/>
          </p:blipFill>
          <p:spPr bwMode="auto">
            <a:xfrm>
              <a:off x="5614071" y="3216669"/>
              <a:ext cx="1737069" cy="1394476"/>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a:extLst>
                <a:ext uri="{FF2B5EF4-FFF2-40B4-BE49-F238E27FC236}">
                  <a16:creationId xmlns:a16="http://schemas.microsoft.com/office/drawing/2014/main" id="{D79E5222-A56B-1C38-BCBB-EDDA68D26545}"/>
                </a:ext>
              </a:extLst>
            </p:cNvPr>
            <p:cNvSpPr/>
            <p:nvPr/>
          </p:nvSpPr>
          <p:spPr>
            <a:xfrm>
              <a:off x="7165299" y="3927423"/>
              <a:ext cx="194872" cy="71203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89CC401-CA8F-1084-EF76-BC68C2C5D278}"/>
              </a:ext>
            </a:extLst>
          </p:cNvPr>
          <p:cNvSpPr/>
          <p:nvPr/>
        </p:nvSpPr>
        <p:spPr>
          <a:xfrm>
            <a:off x="5531916" y="1047153"/>
            <a:ext cx="477813" cy="450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C53EA5-4552-A2EB-2E60-9A3B745943BD}"/>
              </a:ext>
            </a:extLst>
          </p:cNvPr>
          <p:cNvSpPr/>
          <p:nvPr/>
        </p:nvSpPr>
        <p:spPr>
          <a:xfrm>
            <a:off x="6457950" y="231696"/>
            <a:ext cx="825495" cy="1434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99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8689-96F9-38AE-7697-BC0128677AA3}"/>
              </a:ext>
            </a:extLst>
          </p:cNvPr>
          <p:cNvSpPr>
            <a:spLocks noGrp="1"/>
          </p:cNvSpPr>
          <p:nvPr>
            <p:ph type="title"/>
          </p:nvPr>
        </p:nvSpPr>
        <p:spPr>
          <a:xfrm>
            <a:off x="183174" y="-100672"/>
            <a:ext cx="7886700" cy="994172"/>
          </a:xfrm>
        </p:spPr>
        <p:txBody>
          <a:bodyPr>
            <a:normAutofit/>
          </a:bodyPr>
          <a:lstStyle/>
          <a:p>
            <a:r>
              <a:rPr lang="en-US" sz="3200" b="1" dirty="0">
                <a:solidFill>
                  <a:srgbClr val="AD2D2E"/>
                </a:solidFill>
                <a:latin typeface="Arial" panose="020B0604020202020204" pitchFamily="34" charset="0"/>
                <a:cs typeface="Arial" panose="020B0604020202020204" pitchFamily="34" charset="0"/>
              </a:rPr>
              <a:t>Dr. Gabrielle Strouse</a:t>
            </a:r>
          </a:p>
        </p:txBody>
      </p:sp>
      <p:sp>
        <p:nvSpPr>
          <p:cNvPr id="4" name="Slide Number Placeholder 3">
            <a:extLst>
              <a:ext uri="{FF2B5EF4-FFF2-40B4-BE49-F238E27FC236}">
                <a16:creationId xmlns:a16="http://schemas.microsoft.com/office/drawing/2014/main" id="{6588F7B8-BC9E-F49B-823F-1C449BAA9A86}"/>
              </a:ext>
            </a:extLst>
          </p:cNvPr>
          <p:cNvSpPr>
            <a:spLocks noGrp="1"/>
          </p:cNvSpPr>
          <p:nvPr>
            <p:ph type="sldNum" sz="quarter" idx="12"/>
          </p:nvPr>
        </p:nvSpPr>
        <p:spPr/>
        <p:txBody>
          <a:bodyPr/>
          <a:lstStyle/>
          <a:p>
            <a:fld id="{CFE4BAC9-6D41-4691-9299-18EF07EF0177}" type="slidenum">
              <a:rPr lang="en-US" smtClean="0"/>
              <a:t>5</a:t>
            </a:fld>
            <a:endParaRPr lang="en-US"/>
          </a:p>
        </p:txBody>
      </p:sp>
      <p:pic>
        <p:nvPicPr>
          <p:cNvPr id="5122" name="Picture 2" descr="Gabrielle Strouse | University of South Dakota">
            <a:extLst>
              <a:ext uri="{FF2B5EF4-FFF2-40B4-BE49-F238E27FC236}">
                <a16:creationId xmlns:a16="http://schemas.microsoft.com/office/drawing/2014/main" id="{DA5DF57A-7B14-9846-B8F4-BAFB7C905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55" y="721892"/>
            <a:ext cx="1607063" cy="229580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iversity of South Dakota logo - Prairie Family Business Association">
            <a:extLst>
              <a:ext uri="{FF2B5EF4-FFF2-40B4-BE49-F238E27FC236}">
                <a16:creationId xmlns:a16="http://schemas.microsoft.com/office/drawing/2014/main" id="{268633AC-CDDC-500D-147A-105EB0514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07" y="3357010"/>
            <a:ext cx="2349011" cy="12472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057F59E-52BE-F755-F909-A654F394D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9993" y="893500"/>
            <a:ext cx="2796557" cy="1817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Kid's Brain. All icons about kids in their brain , #Sponsored, #Brain, #Kid,  #icons, #brain, #kids #… | Multisensory phonics, Brain based learning,  Learning phonics">
            <a:extLst>
              <a:ext uri="{FF2B5EF4-FFF2-40B4-BE49-F238E27FC236}">
                <a16:creationId xmlns:a16="http://schemas.microsoft.com/office/drawing/2014/main" id="{1AF8F74A-0222-2990-25B8-228743B856B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8734" b="37149" l="27513" r="74662"/>
                    </a14:imgEffect>
                  </a14:imgLayer>
                </a14:imgProps>
              </a:ext>
              <a:ext uri="{28A0092B-C50C-407E-A947-70E740481C1C}">
                <a14:useLocalDpi xmlns:a14="http://schemas.microsoft.com/office/drawing/2010/main" val="0"/>
              </a:ext>
            </a:extLst>
          </a:blip>
          <a:srcRect l="21619" t="5182" r="19444" b="59299"/>
          <a:stretch/>
        </p:blipFill>
        <p:spPr bwMode="auto">
          <a:xfrm>
            <a:off x="6802989" y="905115"/>
            <a:ext cx="2117938" cy="12764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CC706D2-BD52-4267-BF2C-BA5CB92C23E8}"/>
              </a:ext>
            </a:extLst>
          </p:cNvPr>
          <p:cNvPicPr>
            <a:picLocks noChangeAspect="1"/>
          </p:cNvPicPr>
          <p:nvPr/>
        </p:nvPicPr>
        <p:blipFill>
          <a:blip r:embed="rId8"/>
          <a:stretch>
            <a:fillRect/>
          </a:stretch>
        </p:blipFill>
        <p:spPr>
          <a:xfrm>
            <a:off x="2807718" y="3034406"/>
            <a:ext cx="2637611" cy="2006701"/>
          </a:xfrm>
          <a:prstGeom prst="rect">
            <a:avLst/>
          </a:prstGeom>
        </p:spPr>
      </p:pic>
      <p:pic>
        <p:nvPicPr>
          <p:cNvPr id="5128" name="Picture 8" descr="Mother reading digital e-book">
            <a:extLst>
              <a:ext uri="{FF2B5EF4-FFF2-40B4-BE49-F238E27FC236}">
                <a16:creationId xmlns:a16="http://schemas.microsoft.com/office/drawing/2014/main" id="{7D00E42F-DD3C-9BB3-7215-1ABACB32052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6247"/>
          <a:stretch/>
        </p:blipFill>
        <p:spPr bwMode="auto">
          <a:xfrm>
            <a:off x="5629665" y="3073459"/>
            <a:ext cx="1955166" cy="196273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CA59A10-86E6-1C4B-F448-1089EF5FEB7C}"/>
              </a:ext>
            </a:extLst>
          </p:cNvPr>
          <p:cNvGrpSpPr/>
          <p:nvPr/>
        </p:nvGrpSpPr>
        <p:grpSpPr>
          <a:xfrm>
            <a:off x="5105739" y="997319"/>
            <a:ext cx="1908268" cy="1510271"/>
            <a:chOff x="5589751" y="3216669"/>
            <a:chExt cx="1751060" cy="1442949"/>
          </a:xfrm>
        </p:grpSpPr>
        <p:pic>
          <p:nvPicPr>
            <p:cNvPr id="9" name="Picture 14" descr="developmental psychology">
              <a:extLst>
                <a:ext uri="{FF2B5EF4-FFF2-40B4-BE49-F238E27FC236}">
                  <a16:creationId xmlns:a16="http://schemas.microsoft.com/office/drawing/2014/main" id="{6F786C8F-5BAF-71DE-7C24-2C1DFBA1C35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679" t="18059" r="47729"/>
            <a:stretch/>
          </p:blipFill>
          <p:spPr bwMode="auto">
            <a:xfrm>
              <a:off x="5589751" y="3216669"/>
              <a:ext cx="1737069" cy="1394476"/>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a:extLst>
                <a:ext uri="{FF2B5EF4-FFF2-40B4-BE49-F238E27FC236}">
                  <a16:creationId xmlns:a16="http://schemas.microsoft.com/office/drawing/2014/main" id="{C509D53F-6F07-F5A4-231D-DB5E2193C72F}"/>
                </a:ext>
              </a:extLst>
            </p:cNvPr>
            <p:cNvSpPr/>
            <p:nvPr/>
          </p:nvSpPr>
          <p:spPr>
            <a:xfrm>
              <a:off x="7165782" y="3947585"/>
              <a:ext cx="175029" cy="71203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340E3E3-D7F2-D756-058B-4087A825DEF5}"/>
              </a:ext>
            </a:extLst>
          </p:cNvPr>
          <p:cNvSpPr/>
          <p:nvPr/>
        </p:nvSpPr>
        <p:spPr>
          <a:xfrm>
            <a:off x="5054225" y="1216784"/>
            <a:ext cx="1128526" cy="130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62FDFC73-E640-CF08-78C1-901A3C3612AF}"/>
              </a:ext>
            </a:extLst>
          </p:cNvPr>
          <p:cNvSpPr/>
          <p:nvPr/>
        </p:nvSpPr>
        <p:spPr>
          <a:xfrm>
            <a:off x="6358597" y="977705"/>
            <a:ext cx="724486" cy="1575581"/>
          </a:xfrm>
          <a:custGeom>
            <a:avLst/>
            <a:gdLst>
              <a:gd name="connsiteX0" fmla="*/ 154744 w 724486"/>
              <a:gd name="connsiteY0" fmla="*/ 872197 h 1575581"/>
              <a:gd name="connsiteX1" fmla="*/ 21101 w 724486"/>
              <a:gd name="connsiteY1" fmla="*/ 1048043 h 1575581"/>
              <a:gd name="connsiteX2" fmla="*/ 56271 w 724486"/>
              <a:gd name="connsiteY2" fmla="*/ 1188720 h 1575581"/>
              <a:gd name="connsiteX3" fmla="*/ 56271 w 724486"/>
              <a:gd name="connsiteY3" fmla="*/ 1322363 h 1575581"/>
              <a:gd name="connsiteX4" fmla="*/ 0 w 724486"/>
              <a:gd name="connsiteY4" fmla="*/ 1385667 h 1575581"/>
              <a:gd name="connsiteX5" fmla="*/ 218049 w 724486"/>
              <a:gd name="connsiteY5" fmla="*/ 1568547 h 1575581"/>
              <a:gd name="connsiteX6" fmla="*/ 724486 w 724486"/>
              <a:gd name="connsiteY6" fmla="*/ 1575581 h 1575581"/>
              <a:gd name="connsiteX7" fmla="*/ 696351 w 724486"/>
              <a:gd name="connsiteY7" fmla="*/ 0 h 1575581"/>
              <a:gd name="connsiteX8" fmla="*/ 154744 w 724486"/>
              <a:gd name="connsiteY8" fmla="*/ 77372 h 1575581"/>
              <a:gd name="connsiteX9" fmla="*/ 154744 w 724486"/>
              <a:gd name="connsiteY9" fmla="*/ 872197 h 157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486" h="1575581">
                <a:moveTo>
                  <a:pt x="154744" y="872197"/>
                </a:moveTo>
                <a:lnTo>
                  <a:pt x="21101" y="1048043"/>
                </a:lnTo>
                <a:lnTo>
                  <a:pt x="56271" y="1188720"/>
                </a:lnTo>
                <a:lnTo>
                  <a:pt x="56271" y="1322363"/>
                </a:lnTo>
                <a:lnTo>
                  <a:pt x="0" y="1385667"/>
                </a:lnTo>
                <a:lnTo>
                  <a:pt x="218049" y="1568547"/>
                </a:lnTo>
                <a:lnTo>
                  <a:pt x="724486" y="1575581"/>
                </a:lnTo>
                <a:lnTo>
                  <a:pt x="696351" y="0"/>
                </a:lnTo>
                <a:lnTo>
                  <a:pt x="154744" y="77372"/>
                </a:lnTo>
                <a:cubicBezTo>
                  <a:pt x="152400" y="342314"/>
                  <a:pt x="150055" y="607255"/>
                  <a:pt x="154744" y="8721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148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9C3EC9-0A91-FA09-411A-07BCC5D6FE58}"/>
              </a:ext>
            </a:extLst>
          </p:cNvPr>
          <p:cNvSpPr>
            <a:spLocks noGrp="1"/>
          </p:cNvSpPr>
          <p:nvPr>
            <p:ph type="sldNum" sz="quarter" idx="12"/>
          </p:nvPr>
        </p:nvSpPr>
        <p:spPr/>
        <p:txBody>
          <a:bodyPr/>
          <a:lstStyle/>
          <a:p>
            <a:fld id="{CFE4BAC9-6D41-4691-9299-18EF07EF0177}" type="slidenum">
              <a:rPr lang="en-US" smtClean="0"/>
              <a:t>6</a:t>
            </a:fld>
            <a:endParaRPr lang="en-US"/>
          </a:p>
        </p:txBody>
      </p:sp>
      <p:pic>
        <p:nvPicPr>
          <p:cNvPr id="5" name="Picture 4" descr="Stanford School of Medicine Center for interdisciplinary Brain Sciences:  Read reviews and ask questions | Handshake">
            <a:extLst>
              <a:ext uri="{FF2B5EF4-FFF2-40B4-BE49-F238E27FC236}">
                <a16:creationId xmlns:a16="http://schemas.microsoft.com/office/drawing/2014/main" id="{81A42BE1-12F2-7507-0723-EFA8F664F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32" y="4116210"/>
            <a:ext cx="4864547" cy="103962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6651F927-1978-7BB5-F410-7AC94F5FE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71" y="1797146"/>
            <a:ext cx="3307391" cy="214980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AB25F5B-2965-7BE8-60A5-5B854FDE058A}"/>
              </a:ext>
            </a:extLst>
          </p:cNvPr>
          <p:cNvGrpSpPr/>
          <p:nvPr/>
        </p:nvGrpSpPr>
        <p:grpSpPr>
          <a:xfrm>
            <a:off x="6955861" y="216436"/>
            <a:ext cx="1908268" cy="1510271"/>
            <a:chOff x="5589751" y="3216669"/>
            <a:chExt cx="1751060" cy="1442949"/>
          </a:xfrm>
        </p:grpSpPr>
        <p:pic>
          <p:nvPicPr>
            <p:cNvPr id="7" name="Picture 14" descr="developmental psychology">
              <a:extLst>
                <a:ext uri="{FF2B5EF4-FFF2-40B4-BE49-F238E27FC236}">
                  <a16:creationId xmlns:a16="http://schemas.microsoft.com/office/drawing/2014/main" id="{942370BD-DAAE-2FFE-CF81-4BD66F8031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79" t="18059" r="47729"/>
            <a:stretch/>
          </p:blipFill>
          <p:spPr bwMode="auto">
            <a:xfrm>
              <a:off x="5589751" y="3216669"/>
              <a:ext cx="1737069" cy="1394476"/>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a:extLst>
                <a:ext uri="{FF2B5EF4-FFF2-40B4-BE49-F238E27FC236}">
                  <a16:creationId xmlns:a16="http://schemas.microsoft.com/office/drawing/2014/main" id="{CE565BC4-2C71-8F88-B482-7331F1328F96}"/>
                </a:ext>
              </a:extLst>
            </p:cNvPr>
            <p:cNvSpPr/>
            <p:nvPr/>
          </p:nvSpPr>
          <p:spPr>
            <a:xfrm>
              <a:off x="7165782" y="3947585"/>
              <a:ext cx="175029" cy="71203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3A80FB25-433A-1214-D4C5-8D9B42591C28}"/>
              </a:ext>
            </a:extLst>
          </p:cNvPr>
          <p:cNvSpPr/>
          <p:nvPr/>
        </p:nvSpPr>
        <p:spPr>
          <a:xfrm>
            <a:off x="7022410" y="734220"/>
            <a:ext cx="1328823" cy="1072991"/>
          </a:xfrm>
          <a:custGeom>
            <a:avLst/>
            <a:gdLst>
              <a:gd name="connsiteX0" fmla="*/ 1274755 w 1328823"/>
              <a:gd name="connsiteY0" fmla="*/ 0 h 1072991"/>
              <a:gd name="connsiteX1" fmla="*/ 1274755 w 1328823"/>
              <a:gd name="connsiteY1" fmla="*/ 0 h 1072991"/>
              <a:gd name="connsiteX2" fmla="*/ 1297277 w 1328823"/>
              <a:gd name="connsiteY2" fmla="*/ 31531 h 1072991"/>
              <a:gd name="connsiteX3" fmla="*/ 1306286 w 1328823"/>
              <a:gd name="connsiteY3" fmla="*/ 58558 h 1072991"/>
              <a:gd name="connsiteX4" fmla="*/ 1315295 w 1328823"/>
              <a:gd name="connsiteY4" fmla="*/ 85585 h 1072991"/>
              <a:gd name="connsiteX5" fmla="*/ 1319799 w 1328823"/>
              <a:gd name="connsiteY5" fmla="*/ 99098 h 1072991"/>
              <a:gd name="connsiteX6" fmla="*/ 1324303 w 1328823"/>
              <a:gd name="connsiteY6" fmla="*/ 126124 h 1072991"/>
              <a:gd name="connsiteX7" fmla="*/ 1324303 w 1328823"/>
              <a:gd name="connsiteY7" fmla="*/ 261258 h 1072991"/>
              <a:gd name="connsiteX8" fmla="*/ 1310790 w 1328823"/>
              <a:gd name="connsiteY8" fmla="*/ 306302 h 1072991"/>
              <a:gd name="connsiteX9" fmla="*/ 1301781 w 1328823"/>
              <a:gd name="connsiteY9" fmla="*/ 319815 h 1072991"/>
              <a:gd name="connsiteX10" fmla="*/ 1283764 w 1328823"/>
              <a:gd name="connsiteY10" fmla="*/ 346842 h 1072991"/>
              <a:gd name="connsiteX11" fmla="*/ 1274755 w 1328823"/>
              <a:gd name="connsiteY11" fmla="*/ 360355 h 1072991"/>
              <a:gd name="connsiteX12" fmla="*/ 1252232 w 1328823"/>
              <a:gd name="connsiteY12" fmla="*/ 387382 h 1072991"/>
              <a:gd name="connsiteX13" fmla="*/ 1243224 w 1328823"/>
              <a:gd name="connsiteY13" fmla="*/ 441435 h 1072991"/>
              <a:gd name="connsiteX14" fmla="*/ 1229710 w 1328823"/>
              <a:gd name="connsiteY14" fmla="*/ 486479 h 1072991"/>
              <a:gd name="connsiteX15" fmla="*/ 1220701 w 1328823"/>
              <a:gd name="connsiteY15" fmla="*/ 513506 h 1072991"/>
              <a:gd name="connsiteX16" fmla="*/ 1216197 w 1328823"/>
              <a:gd name="connsiteY16" fmla="*/ 527019 h 1072991"/>
              <a:gd name="connsiteX17" fmla="*/ 1225206 w 1328823"/>
              <a:gd name="connsiteY17" fmla="*/ 554046 h 1072991"/>
              <a:gd name="connsiteX18" fmla="*/ 1216197 w 1328823"/>
              <a:gd name="connsiteY18" fmla="*/ 608099 h 1072991"/>
              <a:gd name="connsiteX19" fmla="*/ 1229710 w 1328823"/>
              <a:gd name="connsiteY19" fmla="*/ 653143 h 1072991"/>
              <a:gd name="connsiteX20" fmla="*/ 1234215 w 1328823"/>
              <a:gd name="connsiteY20" fmla="*/ 684674 h 1072991"/>
              <a:gd name="connsiteX21" fmla="*/ 1265746 w 1328823"/>
              <a:gd name="connsiteY21" fmla="*/ 689179 h 1072991"/>
              <a:gd name="connsiteX22" fmla="*/ 1279259 w 1328823"/>
              <a:gd name="connsiteY22" fmla="*/ 698188 h 1072991"/>
              <a:gd name="connsiteX23" fmla="*/ 1279259 w 1328823"/>
              <a:gd name="connsiteY23" fmla="*/ 747736 h 1072991"/>
              <a:gd name="connsiteX24" fmla="*/ 1270250 w 1328823"/>
              <a:gd name="connsiteY24" fmla="*/ 761250 h 1072991"/>
              <a:gd name="connsiteX25" fmla="*/ 1243224 w 1328823"/>
              <a:gd name="connsiteY25" fmla="*/ 770258 h 1072991"/>
              <a:gd name="connsiteX26" fmla="*/ 1229710 w 1328823"/>
              <a:gd name="connsiteY26" fmla="*/ 779267 h 1072991"/>
              <a:gd name="connsiteX27" fmla="*/ 1216197 w 1328823"/>
              <a:gd name="connsiteY27" fmla="*/ 806294 h 1072991"/>
              <a:gd name="connsiteX28" fmla="*/ 1243224 w 1328823"/>
              <a:gd name="connsiteY28" fmla="*/ 887374 h 1072991"/>
              <a:gd name="connsiteX29" fmla="*/ 1252232 w 1328823"/>
              <a:gd name="connsiteY29" fmla="*/ 914400 h 1072991"/>
              <a:gd name="connsiteX30" fmla="*/ 1256737 w 1328823"/>
              <a:gd name="connsiteY30" fmla="*/ 927914 h 1072991"/>
              <a:gd name="connsiteX31" fmla="*/ 1252232 w 1328823"/>
              <a:gd name="connsiteY31" fmla="*/ 1004489 h 1072991"/>
              <a:gd name="connsiteX32" fmla="*/ 1243224 w 1328823"/>
              <a:gd name="connsiteY32" fmla="*/ 1040524 h 1072991"/>
              <a:gd name="connsiteX33" fmla="*/ 1234215 w 1328823"/>
              <a:gd name="connsiteY33" fmla="*/ 1054038 h 1072991"/>
              <a:gd name="connsiteX34" fmla="*/ 1220701 w 1328823"/>
              <a:gd name="connsiteY34" fmla="*/ 1063047 h 1072991"/>
              <a:gd name="connsiteX35" fmla="*/ 1144126 w 1328823"/>
              <a:gd name="connsiteY35" fmla="*/ 1072056 h 1072991"/>
              <a:gd name="connsiteX36" fmla="*/ 0 w 1328823"/>
              <a:gd name="connsiteY36" fmla="*/ 819807 h 1072991"/>
              <a:gd name="connsiteX37" fmla="*/ 207204 w 1328823"/>
              <a:gd name="connsiteY37" fmla="*/ 63062 h 1072991"/>
              <a:gd name="connsiteX38" fmla="*/ 1274755 w 1328823"/>
              <a:gd name="connsiteY38" fmla="*/ 0 h 107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28823" h="1072991">
                <a:moveTo>
                  <a:pt x="1274755" y="0"/>
                </a:moveTo>
                <a:lnTo>
                  <a:pt x="1274755" y="0"/>
                </a:lnTo>
                <a:cubicBezTo>
                  <a:pt x="1282262" y="10510"/>
                  <a:pt x="1291153" y="20159"/>
                  <a:pt x="1297277" y="31531"/>
                </a:cubicBezTo>
                <a:cubicBezTo>
                  <a:pt x="1301779" y="39892"/>
                  <a:pt x="1303283" y="49549"/>
                  <a:pt x="1306286" y="58558"/>
                </a:cubicBezTo>
                <a:lnTo>
                  <a:pt x="1315295" y="85585"/>
                </a:lnTo>
                <a:cubicBezTo>
                  <a:pt x="1316796" y="90089"/>
                  <a:pt x="1319018" y="94415"/>
                  <a:pt x="1319799" y="99098"/>
                </a:cubicBezTo>
                <a:lnTo>
                  <a:pt x="1324303" y="126124"/>
                </a:lnTo>
                <a:cubicBezTo>
                  <a:pt x="1328702" y="196502"/>
                  <a:pt x="1331767" y="194084"/>
                  <a:pt x="1324303" y="261258"/>
                </a:cubicBezTo>
                <a:cubicBezTo>
                  <a:pt x="1323464" y="268813"/>
                  <a:pt x="1312602" y="303584"/>
                  <a:pt x="1310790" y="306302"/>
                </a:cubicBezTo>
                <a:lnTo>
                  <a:pt x="1301781" y="319815"/>
                </a:lnTo>
                <a:cubicBezTo>
                  <a:pt x="1293866" y="343562"/>
                  <a:pt x="1302508" y="324349"/>
                  <a:pt x="1283764" y="346842"/>
                </a:cubicBezTo>
                <a:cubicBezTo>
                  <a:pt x="1280298" y="351001"/>
                  <a:pt x="1278221" y="356196"/>
                  <a:pt x="1274755" y="360355"/>
                </a:cubicBezTo>
                <a:cubicBezTo>
                  <a:pt x="1245856" y="395032"/>
                  <a:pt x="1274596" y="353834"/>
                  <a:pt x="1252232" y="387382"/>
                </a:cubicBezTo>
                <a:cubicBezTo>
                  <a:pt x="1242174" y="417558"/>
                  <a:pt x="1251846" y="385395"/>
                  <a:pt x="1243224" y="441435"/>
                </a:cubicBezTo>
                <a:cubicBezTo>
                  <a:pt x="1241279" y="454075"/>
                  <a:pt x="1233216" y="475960"/>
                  <a:pt x="1229710" y="486479"/>
                </a:cubicBezTo>
                <a:lnTo>
                  <a:pt x="1220701" y="513506"/>
                </a:lnTo>
                <a:lnTo>
                  <a:pt x="1216197" y="527019"/>
                </a:lnTo>
                <a:cubicBezTo>
                  <a:pt x="1219200" y="536028"/>
                  <a:pt x="1226255" y="544608"/>
                  <a:pt x="1225206" y="554046"/>
                </a:cubicBezTo>
                <a:cubicBezTo>
                  <a:pt x="1220177" y="599305"/>
                  <a:pt x="1225000" y="581687"/>
                  <a:pt x="1216197" y="608099"/>
                </a:cubicBezTo>
                <a:cubicBezTo>
                  <a:pt x="1220901" y="622212"/>
                  <a:pt x="1226986" y="638160"/>
                  <a:pt x="1229710" y="653143"/>
                </a:cubicBezTo>
                <a:cubicBezTo>
                  <a:pt x="1231609" y="663589"/>
                  <a:pt x="1226708" y="677167"/>
                  <a:pt x="1234215" y="684674"/>
                </a:cubicBezTo>
                <a:cubicBezTo>
                  <a:pt x="1241722" y="692181"/>
                  <a:pt x="1255236" y="687677"/>
                  <a:pt x="1265746" y="689179"/>
                </a:cubicBezTo>
                <a:cubicBezTo>
                  <a:pt x="1270250" y="692182"/>
                  <a:pt x="1275877" y="693961"/>
                  <a:pt x="1279259" y="698188"/>
                </a:cubicBezTo>
                <a:cubicBezTo>
                  <a:pt x="1288797" y="710111"/>
                  <a:pt x="1281281" y="740322"/>
                  <a:pt x="1279259" y="747736"/>
                </a:cubicBezTo>
                <a:cubicBezTo>
                  <a:pt x="1277834" y="752959"/>
                  <a:pt x="1274841" y="758381"/>
                  <a:pt x="1270250" y="761250"/>
                </a:cubicBezTo>
                <a:cubicBezTo>
                  <a:pt x="1262198" y="766283"/>
                  <a:pt x="1243224" y="770258"/>
                  <a:pt x="1243224" y="770258"/>
                </a:cubicBezTo>
                <a:cubicBezTo>
                  <a:pt x="1238719" y="773261"/>
                  <a:pt x="1233538" y="775439"/>
                  <a:pt x="1229710" y="779267"/>
                </a:cubicBezTo>
                <a:cubicBezTo>
                  <a:pt x="1220978" y="787999"/>
                  <a:pt x="1219860" y="795303"/>
                  <a:pt x="1216197" y="806294"/>
                </a:cubicBezTo>
                <a:lnTo>
                  <a:pt x="1243224" y="887374"/>
                </a:lnTo>
                <a:lnTo>
                  <a:pt x="1252232" y="914400"/>
                </a:lnTo>
                <a:lnTo>
                  <a:pt x="1256737" y="927914"/>
                </a:lnTo>
                <a:cubicBezTo>
                  <a:pt x="1255235" y="953439"/>
                  <a:pt x="1255278" y="979102"/>
                  <a:pt x="1252232" y="1004489"/>
                </a:cubicBezTo>
                <a:cubicBezTo>
                  <a:pt x="1250757" y="1016782"/>
                  <a:pt x="1250092" y="1030222"/>
                  <a:pt x="1243224" y="1040524"/>
                </a:cubicBezTo>
                <a:cubicBezTo>
                  <a:pt x="1240221" y="1045029"/>
                  <a:pt x="1238043" y="1050210"/>
                  <a:pt x="1234215" y="1054038"/>
                </a:cubicBezTo>
                <a:cubicBezTo>
                  <a:pt x="1230387" y="1057866"/>
                  <a:pt x="1225648" y="1060848"/>
                  <a:pt x="1220701" y="1063047"/>
                </a:cubicBezTo>
                <a:cubicBezTo>
                  <a:pt x="1188679" y="1077279"/>
                  <a:pt x="1184608" y="1072056"/>
                  <a:pt x="1144126" y="1072056"/>
                </a:cubicBezTo>
                <a:lnTo>
                  <a:pt x="0" y="819807"/>
                </a:lnTo>
                <a:lnTo>
                  <a:pt x="207204" y="63062"/>
                </a:lnTo>
                <a:lnTo>
                  <a:pt x="127475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C8574B-D374-D80E-359B-2F255630B911}"/>
              </a:ext>
            </a:extLst>
          </p:cNvPr>
          <p:cNvSpPr txBox="1"/>
          <p:nvPr/>
        </p:nvSpPr>
        <p:spPr>
          <a:xfrm>
            <a:off x="54760" y="281694"/>
            <a:ext cx="6645497" cy="1107996"/>
          </a:xfrm>
          <a:prstGeom prst="rect">
            <a:avLst/>
          </a:prstGeom>
          <a:noFill/>
        </p:spPr>
        <p:txBody>
          <a:bodyPr wrap="square">
            <a:spAutoFit/>
          </a:bodyPr>
          <a:lstStyle/>
          <a:p>
            <a:r>
              <a:rPr lang="en-US" sz="2200" b="1" dirty="0">
                <a:solidFill>
                  <a:srgbClr val="AD2D2E"/>
                </a:solidFill>
                <a:latin typeface="Arial" panose="020B0604020202020204" pitchFamily="34" charset="0"/>
                <a:cs typeface="Arial" panose="020B0604020202020204" pitchFamily="34" charset="0"/>
              </a:rPr>
              <a:t>Clinical Approach</a:t>
            </a:r>
            <a:r>
              <a:rPr lang="en-US" sz="2200" dirty="0">
                <a:solidFill>
                  <a:srgbClr val="AD2D2E"/>
                </a:solidFill>
                <a:latin typeface="Arial" panose="020B0604020202020204" pitchFamily="34" charset="0"/>
                <a:cs typeface="Arial" panose="020B0604020202020204" pitchFamily="34" charset="0"/>
              </a:rPr>
              <a:t>: predicting behavior with </a:t>
            </a:r>
            <a:r>
              <a:rPr lang="en-US" sz="2200" b="0" i="0" dirty="0">
                <a:solidFill>
                  <a:srgbClr val="AD2D2E"/>
                </a:solidFill>
                <a:effectLst/>
                <a:latin typeface="Arial" panose="020B0604020202020204" pitchFamily="34" charset="0"/>
                <a:cs typeface="Arial" panose="020B0604020202020204" pitchFamily="34" charset="0"/>
              </a:rPr>
              <a:t>brain patterns using </a:t>
            </a:r>
            <a:r>
              <a:rPr lang="en-US" sz="2200" b="0" i="0" dirty="0" err="1">
                <a:solidFill>
                  <a:srgbClr val="AD2D2E"/>
                </a:solidFill>
                <a:effectLst/>
                <a:latin typeface="Arial" panose="020B0604020202020204" pitchFamily="34" charset="0"/>
                <a:cs typeface="Arial" panose="020B0604020202020204" pitchFamily="34" charset="0"/>
              </a:rPr>
              <a:t>fNIRS</a:t>
            </a:r>
            <a:r>
              <a:rPr lang="en-US" sz="2200" b="0" i="0" dirty="0">
                <a:solidFill>
                  <a:srgbClr val="AD2D2E"/>
                </a:solidFill>
                <a:effectLst/>
                <a:latin typeface="Arial" panose="020B0604020202020204" pitchFamily="34" charset="0"/>
                <a:cs typeface="Arial" panose="020B0604020202020204" pitchFamily="34" charset="0"/>
              </a:rPr>
              <a:t> and looking behavior in girls with Fragile X Syndrom</a:t>
            </a:r>
            <a:r>
              <a:rPr lang="en-US" sz="2200" dirty="0">
                <a:solidFill>
                  <a:srgbClr val="AD2D2E"/>
                </a:solidFill>
                <a:latin typeface="Arial" panose="020B0604020202020204" pitchFamily="34" charset="0"/>
                <a:cs typeface="Arial" panose="020B0604020202020204" pitchFamily="34" charset="0"/>
              </a:rPr>
              <a:t>e </a:t>
            </a:r>
            <a:r>
              <a:rPr lang="en-US" sz="2200" b="0" i="0" dirty="0">
                <a:solidFill>
                  <a:srgbClr val="AD2D2E"/>
                </a:solidFill>
                <a:effectLst/>
                <a:latin typeface="Arial" panose="020B0604020202020204" pitchFamily="34" charset="0"/>
                <a:cs typeface="Arial" panose="020B0604020202020204" pitchFamily="34" charset="0"/>
              </a:rPr>
              <a:t>during dyadic interactions</a:t>
            </a:r>
            <a:endParaRPr lang="en-US" sz="2200" dirty="0">
              <a:solidFill>
                <a:srgbClr val="AD2D2E"/>
              </a:solidFill>
              <a:latin typeface="Arial" panose="020B0604020202020204" pitchFamily="34" charset="0"/>
              <a:cs typeface="Arial" panose="020B0604020202020204" pitchFamily="34" charset="0"/>
            </a:endParaRPr>
          </a:p>
        </p:txBody>
      </p:sp>
      <p:pic>
        <p:nvPicPr>
          <p:cNvPr id="13" name="Picture 2" descr="Hyperscanning | fNIRS Systems | NIRS Devices | NIRx">
            <a:extLst>
              <a:ext uri="{FF2B5EF4-FFF2-40B4-BE49-F238E27FC236}">
                <a16:creationId xmlns:a16="http://schemas.microsoft.com/office/drawing/2014/main" id="{319B4C12-412D-D0AC-9852-2F8E27CB2DA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111" r="42739" b="28990"/>
          <a:stretch/>
        </p:blipFill>
        <p:spPr bwMode="auto">
          <a:xfrm>
            <a:off x="5195966" y="1797146"/>
            <a:ext cx="2836880" cy="291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3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69F0-D9F6-2A3A-F62F-74D463F819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E39B12-04ED-9F28-BF1C-A8C12BD654A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CB7BB0E-31B3-7C33-221E-12AC096478BD}"/>
              </a:ext>
            </a:extLst>
          </p:cNvPr>
          <p:cNvSpPr>
            <a:spLocks noGrp="1"/>
          </p:cNvSpPr>
          <p:nvPr>
            <p:ph type="sldNum" sz="quarter" idx="12"/>
          </p:nvPr>
        </p:nvSpPr>
        <p:spPr/>
        <p:txBody>
          <a:bodyPr/>
          <a:lstStyle/>
          <a:p>
            <a:fld id="{CFE4BAC9-6D41-4691-9299-18EF07EF0177}" type="slidenum">
              <a:rPr lang="en-US" smtClean="0"/>
              <a:t>7</a:t>
            </a:fld>
            <a:endParaRPr lang="en-US"/>
          </a:p>
        </p:txBody>
      </p:sp>
    </p:spTree>
    <p:extLst>
      <p:ext uri="{BB962C8B-B14F-4D97-AF65-F5344CB8AC3E}">
        <p14:creationId xmlns:p14="http://schemas.microsoft.com/office/powerpoint/2010/main" val="4202850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338A-6D02-51A8-FC50-698ADB4FFF56}"/>
              </a:ext>
            </a:extLst>
          </p:cNvPr>
          <p:cNvSpPr>
            <a:spLocks noGrp="1"/>
          </p:cNvSpPr>
          <p:nvPr>
            <p:ph type="title"/>
          </p:nvPr>
        </p:nvSpPr>
        <p:spPr>
          <a:xfrm>
            <a:off x="125431" y="744067"/>
            <a:ext cx="8694104" cy="994172"/>
          </a:xfrm>
        </p:spPr>
        <p:txBody>
          <a:bodyPr>
            <a:noAutofit/>
          </a:bodyPr>
          <a:lstStyle/>
          <a:p>
            <a:r>
              <a:rPr lang="en-US" sz="2400" i="0" dirty="0">
                <a:solidFill>
                  <a:srgbClr val="AD2D2E"/>
                </a:solidFill>
                <a:effectLst/>
                <a:latin typeface="Arial" panose="020B0604020202020204" pitchFamily="34" charset="0"/>
              </a:rPr>
              <a:t>Unifying Neurobiological, Computational, Environmental, and Clinical Studies to Advance Developmental Research:</a:t>
            </a:r>
            <a:br>
              <a:rPr lang="en-US" sz="2400" b="1" i="0" dirty="0">
                <a:solidFill>
                  <a:srgbClr val="AD2D2E"/>
                </a:solidFill>
                <a:effectLst/>
                <a:latin typeface="Arial" panose="020B0604020202020204" pitchFamily="34" charset="0"/>
              </a:rPr>
            </a:br>
            <a:r>
              <a:rPr lang="en-US" sz="2400" b="1" i="0" dirty="0">
                <a:solidFill>
                  <a:srgbClr val="AD2D2E"/>
                </a:solidFill>
                <a:effectLst/>
                <a:latin typeface="Arial" panose="020B0604020202020204" pitchFamily="34" charset="0"/>
              </a:rPr>
              <a:t>A Multimethodological Approach</a:t>
            </a:r>
            <a:br>
              <a:rPr lang="en-US" sz="2400" b="1" i="0" dirty="0">
                <a:solidFill>
                  <a:srgbClr val="AD2D2E"/>
                </a:solidFill>
                <a:effectLst/>
                <a:latin typeface="Arial" panose="020B0604020202020204" pitchFamily="34" charset="0"/>
              </a:rPr>
            </a:br>
            <a:br>
              <a:rPr lang="en-US" sz="2400" b="1" kern="1200" dirty="0">
                <a:solidFill>
                  <a:srgbClr val="AD2D2E"/>
                </a:solidFill>
                <a:latin typeface="Arial" panose="020B0604020202020204" pitchFamily="34" charset="0"/>
                <a:cs typeface="Arial" panose="020B0604020202020204" pitchFamily="34" charset="0"/>
              </a:rPr>
            </a:br>
            <a:endParaRPr lang="en-US" sz="2400" b="1" dirty="0">
              <a:solidFill>
                <a:srgbClr val="AD2D2E"/>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A2E0440-448E-52B9-7D9D-0FF49492C27A}"/>
              </a:ext>
            </a:extLst>
          </p:cNvPr>
          <p:cNvSpPr/>
          <p:nvPr/>
        </p:nvSpPr>
        <p:spPr>
          <a:xfrm>
            <a:off x="199173" y="3335499"/>
            <a:ext cx="5018987" cy="849490"/>
          </a:xfrm>
          <a:prstGeom prst="rect">
            <a:avLst/>
          </a:prstGeom>
        </p:spPr>
        <p:txBody>
          <a:bodyPr vert="horz" lIns="91440" tIns="45720" rIns="91440" bIns="45720" rtlCol="0" anchor="t">
            <a:normAutofit/>
          </a:bodyPr>
          <a:lstStyle/>
          <a:p>
            <a:pPr>
              <a:lnSpc>
                <a:spcPct val="90000"/>
              </a:lnSpc>
              <a:spcAft>
                <a:spcPts val="600"/>
              </a:spcAft>
            </a:pPr>
            <a:r>
              <a:rPr lang="en-US" sz="2400" b="1" kern="1200" dirty="0">
                <a:solidFill>
                  <a:schemeClr val="tx1"/>
                </a:solidFill>
                <a:latin typeface="Arial" panose="020B0604020202020204" pitchFamily="34" charset="0"/>
                <a:ea typeface="+mn-ea"/>
                <a:cs typeface="Arial" panose="020B0604020202020204" pitchFamily="34" charset="0"/>
              </a:rPr>
              <a:t>Cassondra (Cassie) Eng, PhD</a:t>
            </a:r>
          </a:p>
        </p:txBody>
      </p:sp>
      <p:sp>
        <p:nvSpPr>
          <p:cNvPr id="3" name="TextBox 2">
            <a:extLst>
              <a:ext uri="{FF2B5EF4-FFF2-40B4-BE49-F238E27FC236}">
                <a16:creationId xmlns:a16="http://schemas.microsoft.com/office/drawing/2014/main" id="{7BB7DC9F-349C-7B86-B938-FE39F40C00C3}"/>
              </a:ext>
            </a:extLst>
          </p:cNvPr>
          <p:cNvSpPr txBox="1"/>
          <p:nvPr/>
        </p:nvSpPr>
        <p:spPr>
          <a:xfrm>
            <a:off x="3534772" y="4727042"/>
            <a:ext cx="5609228" cy="307777"/>
          </a:xfrm>
          <a:prstGeom prst="rect">
            <a:avLst/>
          </a:prstGeom>
          <a:noFill/>
        </p:spPr>
        <p:txBody>
          <a:bodyPr wrap="none" rtlCol="0">
            <a:spAutoFit/>
          </a:bodyPr>
          <a:lstStyle/>
          <a:p>
            <a:r>
              <a:rPr lang="en-US" dirty="0"/>
              <a:t>Society for Research in Child Development 2023, Paper Symposium</a:t>
            </a:r>
          </a:p>
        </p:txBody>
      </p:sp>
      <p:pic>
        <p:nvPicPr>
          <p:cNvPr id="4" name="Picture 2" descr="A Computer to Rival the Brain | The New Yorker">
            <a:extLst>
              <a:ext uri="{FF2B5EF4-FFF2-40B4-BE49-F238E27FC236}">
                <a16:creationId xmlns:a16="http://schemas.microsoft.com/office/drawing/2014/main" id="{F283AF90-0EBD-9B40-9F0A-F5444B6C1F3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4298" r="12356" b="20754"/>
          <a:stretch/>
        </p:blipFill>
        <p:spPr bwMode="auto">
          <a:xfrm flipH="1">
            <a:off x="2198347" y="1499592"/>
            <a:ext cx="1991508" cy="1434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nford School of Medicine Center for interdisciplinary Brain Sciences:  Read reviews and ask questions | Handshake">
            <a:extLst>
              <a:ext uri="{FF2B5EF4-FFF2-40B4-BE49-F238E27FC236}">
                <a16:creationId xmlns:a16="http://schemas.microsoft.com/office/drawing/2014/main" id="{29788468-4028-67F7-B213-FF079ABE6E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871" y="3813948"/>
            <a:ext cx="4864547" cy="10396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nvertebrate&#10;&#10;Description automatically generated">
            <a:extLst>
              <a:ext uri="{FF2B5EF4-FFF2-40B4-BE49-F238E27FC236}">
                <a16:creationId xmlns:a16="http://schemas.microsoft.com/office/drawing/2014/main" id="{FE28AE73-A7AF-F562-8327-1A52FC6148C6}"/>
              </a:ext>
            </a:extLst>
          </p:cNvPr>
          <p:cNvPicPr>
            <a:picLocks noChangeAspect="1"/>
          </p:cNvPicPr>
          <p:nvPr/>
        </p:nvPicPr>
        <p:blipFill rotWithShape="1">
          <a:blip r:embed="rId6"/>
          <a:srcRect l="17531" r="17806"/>
          <a:stretch/>
        </p:blipFill>
        <p:spPr>
          <a:xfrm>
            <a:off x="549502" y="1807255"/>
            <a:ext cx="1456891" cy="1126528"/>
          </a:xfrm>
          <a:prstGeom prst="rect">
            <a:avLst/>
          </a:prstGeom>
        </p:spPr>
      </p:pic>
      <p:pic>
        <p:nvPicPr>
          <p:cNvPr id="15" name="Picture 12" descr="Kid's Brain. All icons about kids in their brain , #Sponsored, #Brain, #Kid,  #icons, #brain, #kids #… | Multisensory phonics, Brain based learning,  Learning phonics">
            <a:extLst>
              <a:ext uri="{FF2B5EF4-FFF2-40B4-BE49-F238E27FC236}">
                <a16:creationId xmlns:a16="http://schemas.microsoft.com/office/drawing/2014/main" id="{58AB3DD2-73AC-2688-3D20-EBB5141072C9}"/>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8734" b="37149" l="27513" r="74662"/>
                    </a14:imgEffect>
                  </a14:imgLayer>
                </a14:imgProps>
              </a:ext>
              <a:ext uri="{28A0092B-C50C-407E-A947-70E740481C1C}">
                <a14:useLocalDpi xmlns:a14="http://schemas.microsoft.com/office/drawing/2010/main" val="0"/>
              </a:ext>
            </a:extLst>
          </a:blip>
          <a:srcRect l="21619" t="5182" r="19444" b="59299"/>
          <a:stretch/>
        </p:blipFill>
        <p:spPr bwMode="auto">
          <a:xfrm rot="21404927">
            <a:off x="4162321" y="1642085"/>
            <a:ext cx="2117938" cy="12764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diagram&#10;&#10;Description automatically generated">
            <a:extLst>
              <a:ext uri="{FF2B5EF4-FFF2-40B4-BE49-F238E27FC236}">
                <a16:creationId xmlns:a16="http://schemas.microsoft.com/office/drawing/2014/main" id="{0DC22551-973F-C0EA-8BE5-3346B293B418}"/>
              </a:ext>
            </a:extLst>
          </p:cNvPr>
          <p:cNvPicPr>
            <a:picLocks noChangeAspect="1"/>
          </p:cNvPicPr>
          <p:nvPr/>
        </p:nvPicPr>
        <p:blipFill rotWithShape="1">
          <a:blip r:embed="rId9"/>
          <a:srcRect l="54269" t="32694" r="18372" b="35935"/>
          <a:stretch/>
        </p:blipFill>
        <p:spPr>
          <a:xfrm>
            <a:off x="6683277" y="1660861"/>
            <a:ext cx="1737069" cy="1284789"/>
          </a:xfrm>
          <a:prstGeom prst="rect">
            <a:avLst/>
          </a:prstGeom>
        </p:spPr>
      </p:pic>
      <p:grpSp>
        <p:nvGrpSpPr>
          <p:cNvPr id="20" name="Group 19">
            <a:extLst>
              <a:ext uri="{FF2B5EF4-FFF2-40B4-BE49-F238E27FC236}">
                <a16:creationId xmlns:a16="http://schemas.microsoft.com/office/drawing/2014/main" id="{E7C720F8-DF4A-3E30-B630-5BB028D1BFE7}"/>
              </a:ext>
            </a:extLst>
          </p:cNvPr>
          <p:cNvGrpSpPr/>
          <p:nvPr/>
        </p:nvGrpSpPr>
        <p:grpSpPr>
          <a:xfrm>
            <a:off x="5970463" y="3123643"/>
            <a:ext cx="1908268" cy="1510271"/>
            <a:chOff x="5589751" y="3216669"/>
            <a:chExt cx="1751060" cy="1442949"/>
          </a:xfrm>
        </p:grpSpPr>
        <p:pic>
          <p:nvPicPr>
            <p:cNvPr id="1038" name="Picture 14" descr="developmental psychology">
              <a:extLst>
                <a:ext uri="{FF2B5EF4-FFF2-40B4-BE49-F238E27FC236}">
                  <a16:creationId xmlns:a16="http://schemas.microsoft.com/office/drawing/2014/main" id="{5FCAB756-67D9-937C-1313-FF1C5BBDFAF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679" t="18059" r="47729"/>
            <a:stretch/>
          </p:blipFill>
          <p:spPr bwMode="auto">
            <a:xfrm>
              <a:off x="5589751" y="3216669"/>
              <a:ext cx="1737069" cy="1394476"/>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18">
              <a:extLst>
                <a:ext uri="{FF2B5EF4-FFF2-40B4-BE49-F238E27FC236}">
                  <a16:creationId xmlns:a16="http://schemas.microsoft.com/office/drawing/2014/main" id="{F0B194AA-40BD-13B0-0E5A-80E30825E22F}"/>
                </a:ext>
              </a:extLst>
            </p:cNvPr>
            <p:cNvSpPr/>
            <p:nvPr/>
          </p:nvSpPr>
          <p:spPr>
            <a:xfrm>
              <a:off x="7165782" y="3947585"/>
              <a:ext cx="175029" cy="712033"/>
            </a:xfrm>
            <a:custGeom>
              <a:avLst/>
              <a:gdLst>
                <a:gd name="connsiteX0" fmla="*/ 187377 w 194872"/>
                <a:gd name="connsiteY0" fmla="*/ 0 h 712033"/>
                <a:gd name="connsiteX1" fmla="*/ 29980 w 194872"/>
                <a:gd name="connsiteY1" fmla="*/ 172387 h 712033"/>
                <a:gd name="connsiteX2" fmla="*/ 74950 w 194872"/>
                <a:gd name="connsiteY2" fmla="*/ 412229 h 712033"/>
                <a:gd name="connsiteX3" fmla="*/ 97436 w 194872"/>
                <a:gd name="connsiteY3" fmla="*/ 494675 h 712033"/>
                <a:gd name="connsiteX4" fmla="*/ 0 w 194872"/>
                <a:gd name="connsiteY4" fmla="*/ 599606 h 712033"/>
                <a:gd name="connsiteX5" fmla="*/ 194872 w 194872"/>
                <a:gd name="connsiteY5" fmla="*/ 712033 h 712033"/>
                <a:gd name="connsiteX6" fmla="*/ 187377 w 194872"/>
                <a:gd name="connsiteY6" fmla="*/ 0 h 71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72" h="712033">
                  <a:moveTo>
                    <a:pt x="187377" y="0"/>
                  </a:moveTo>
                  <a:lnTo>
                    <a:pt x="29980" y="172387"/>
                  </a:lnTo>
                  <a:lnTo>
                    <a:pt x="74950" y="412229"/>
                  </a:lnTo>
                  <a:lnTo>
                    <a:pt x="97436" y="494675"/>
                  </a:lnTo>
                  <a:lnTo>
                    <a:pt x="0" y="599606"/>
                  </a:lnTo>
                  <a:lnTo>
                    <a:pt x="194872" y="712033"/>
                  </a:lnTo>
                  <a:cubicBezTo>
                    <a:pt x="192374" y="474689"/>
                    <a:pt x="189875" y="237344"/>
                    <a:pt x="1873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05899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F931F2-BED3-C64E-AEFA-45609C096F5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9</a:t>
            </a:fld>
            <a:endParaRPr lang="uk-UA"/>
          </a:p>
        </p:txBody>
      </p:sp>
      <p:sp>
        <p:nvSpPr>
          <p:cNvPr id="4" name="Rectangle 20">
            <a:extLst>
              <a:ext uri="{FF2B5EF4-FFF2-40B4-BE49-F238E27FC236}">
                <a16:creationId xmlns:a16="http://schemas.microsoft.com/office/drawing/2014/main" id="{3A2B4C11-9C7B-A444-AD21-878827CD712C}"/>
              </a:ext>
            </a:extLst>
          </p:cNvPr>
          <p:cNvSpPr>
            <a:spLocks noChangeArrowheads="1"/>
          </p:cNvSpPr>
          <p:nvPr/>
        </p:nvSpPr>
        <p:spPr bwMode="auto">
          <a:xfrm>
            <a:off x="1072194" y="680907"/>
            <a:ext cx="7565362"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400">
                <a:solidFill>
                  <a:srgbClr val="000000"/>
                </a:solidFill>
                <a:latin typeface="Arial" charset="0"/>
                <a:ea typeface="ＭＳ Ｐゴシック" pitchFamily="34" charset="-128"/>
              </a:defRPr>
            </a:lvl1pPr>
            <a:lvl2pPr marL="37931725" indent="-37474525">
              <a:defRPr sz="1400">
                <a:solidFill>
                  <a:srgbClr val="000000"/>
                </a:solidFill>
                <a:latin typeface="Arial" charset="0"/>
                <a:ea typeface="ＭＳ Ｐゴシック" pitchFamily="34" charset="-128"/>
              </a:defRPr>
            </a:lvl2pPr>
            <a:lvl3pPr marL="1143000" indent="-228600">
              <a:defRPr sz="1400">
                <a:solidFill>
                  <a:srgbClr val="000000"/>
                </a:solidFill>
                <a:latin typeface="Arial" charset="0"/>
                <a:ea typeface="ＭＳ Ｐゴシック" pitchFamily="34" charset="-128"/>
              </a:defRPr>
            </a:lvl3pPr>
            <a:lvl4pPr marL="1600200" indent="-228600">
              <a:defRPr sz="1400">
                <a:solidFill>
                  <a:srgbClr val="000000"/>
                </a:solidFill>
                <a:latin typeface="Arial" charset="0"/>
                <a:ea typeface="ＭＳ Ｐゴシック" pitchFamily="34" charset="-128"/>
              </a:defRPr>
            </a:lvl4pPr>
            <a:lvl5pPr marL="2057400" indent="-228600">
              <a:defRPr sz="1400">
                <a:solidFill>
                  <a:srgbClr val="000000"/>
                </a:solidFill>
                <a:latin typeface="Arial" charset="0"/>
                <a:ea typeface="ＭＳ Ｐゴシック" pitchFamily="34" charset="-128"/>
              </a:defRPr>
            </a:lvl5pPr>
            <a:lvl6pPr marL="2514600" indent="-228600" eaLnBrk="0" fontAlgn="base" hangingPunct="0">
              <a:spcBef>
                <a:spcPct val="50000"/>
              </a:spcBef>
              <a:spcAft>
                <a:spcPct val="0"/>
              </a:spcAft>
              <a:defRPr sz="1400">
                <a:solidFill>
                  <a:srgbClr val="000000"/>
                </a:solidFill>
                <a:latin typeface="Arial" charset="0"/>
                <a:ea typeface="ＭＳ Ｐゴシック" pitchFamily="34" charset="-128"/>
              </a:defRPr>
            </a:lvl6pPr>
            <a:lvl7pPr marL="2971800" indent="-228600" eaLnBrk="0" fontAlgn="base" hangingPunct="0">
              <a:spcBef>
                <a:spcPct val="50000"/>
              </a:spcBef>
              <a:spcAft>
                <a:spcPct val="0"/>
              </a:spcAft>
              <a:defRPr sz="1400">
                <a:solidFill>
                  <a:srgbClr val="000000"/>
                </a:solidFill>
                <a:latin typeface="Arial" charset="0"/>
                <a:ea typeface="ＭＳ Ｐゴシック" pitchFamily="34" charset="-128"/>
              </a:defRPr>
            </a:lvl7pPr>
            <a:lvl8pPr marL="3429000" indent="-228600" eaLnBrk="0" fontAlgn="base" hangingPunct="0">
              <a:spcBef>
                <a:spcPct val="50000"/>
              </a:spcBef>
              <a:spcAft>
                <a:spcPct val="0"/>
              </a:spcAft>
              <a:defRPr sz="1400">
                <a:solidFill>
                  <a:srgbClr val="000000"/>
                </a:solidFill>
                <a:latin typeface="Arial" charset="0"/>
                <a:ea typeface="ＭＳ Ｐゴシック" pitchFamily="34" charset="-128"/>
              </a:defRPr>
            </a:lvl8pPr>
            <a:lvl9pPr marL="3886200" indent="-228600" eaLnBrk="0" fontAlgn="base" hangingPunct="0">
              <a:spcBef>
                <a:spcPct val="50000"/>
              </a:spcBef>
              <a:spcAft>
                <a:spcPct val="0"/>
              </a:spcAft>
              <a:defRPr sz="1400">
                <a:solidFill>
                  <a:srgbClr val="000000"/>
                </a:solidFill>
                <a:latin typeface="Arial" charset="0"/>
                <a:ea typeface="ＭＳ Ｐゴシック" pitchFamily="34" charset="-128"/>
              </a:defRPr>
            </a:lvl9pPr>
          </a:lstStyle>
          <a:p>
            <a:pPr fontAlgn="base">
              <a:spcBef>
                <a:spcPct val="0"/>
              </a:spcBef>
              <a:spcAft>
                <a:spcPct val="0"/>
              </a:spcAft>
            </a:pPr>
            <a:r>
              <a:rPr lang="en-US" sz="2000" dirty="0">
                <a:solidFill>
                  <a:schemeClr val="tx1"/>
                </a:solidFill>
                <a:latin typeface="Arial" panose="020B0604020202020204" pitchFamily="34" charset="0"/>
                <a:cs typeface="Arial" panose="020B0604020202020204" pitchFamily="34" charset="0"/>
              </a:rPr>
              <a:t>Measures cerebral hemodynamic responses and changes in hemoglobin concentration via imaging the brain with </a:t>
            </a:r>
            <a:br>
              <a:rPr lang="en-US" sz="2000" dirty="0">
                <a:solidFill>
                  <a:schemeClr val="tx1"/>
                </a:solidFill>
                <a:latin typeface="Arial" panose="020B0604020202020204" pitchFamily="34" charset="0"/>
                <a:cs typeface="Arial" panose="020B0604020202020204" pitchFamily="34" charset="0"/>
              </a:rPr>
            </a:br>
            <a:r>
              <a:rPr lang="en-US" sz="2000" b="1" dirty="0">
                <a:solidFill>
                  <a:schemeClr val="tx1"/>
                </a:solidFill>
                <a:latin typeface="Arial" panose="020B0604020202020204" pitchFamily="34" charset="0"/>
                <a:cs typeface="Arial" panose="020B0604020202020204" pitchFamily="34" charset="0"/>
              </a:rPr>
              <a:t>near-infrared light </a:t>
            </a:r>
          </a:p>
        </p:txBody>
      </p:sp>
      <p:sp>
        <p:nvSpPr>
          <p:cNvPr id="9" name="Rectangle 20">
            <a:extLst>
              <a:ext uri="{FF2B5EF4-FFF2-40B4-BE49-F238E27FC236}">
                <a16:creationId xmlns:a16="http://schemas.microsoft.com/office/drawing/2014/main" id="{144A9A39-9F64-E14A-B760-EC643C315FB1}"/>
              </a:ext>
            </a:extLst>
          </p:cNvPr>
          <p:cNvSpPr>
            <a:spLocks noChangeArrowheads="1"/>
          </p:cNvSpPr>
          <p:nvPr/>
        </p:nvSpPr>
        <p:spPr bwMode="auto">
          <a:xfrm>
            <a:off x="4048012" y="1554999"/>
            <a:ext cx="356439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400">
                <a:solidFill>
                  <a:srgbClr val="000000"/>
                </a:solidFill>
                <a:latin typeface="Arial" charset="0"/>
                <a:ea typeface="ＭＳ Ｐゴシック" pitchFamily="34" charset="-128"/>
              </a:defRPr>
            </a:lvl1pPr>
            <a:lvl2pPr marL="37931725" indent="-37474525">
              <a:defRPr sz="1400">
                <a:solidFill>
                  <a:srgbClr val="000000"/>
                </a:solidFill>
                <a:latin typeface="Arial" charset="0"/>
                <a:ea typeface="ＭＳ Ｐゴシック" pitchFamily="34" charset="-128"/>
              </a:defRPr>
            </a:lvl2pPr>
            <a:lvl3pPr marL="1143000" indent="-228600">
              <a:defRPr sz="1400">
                <a:solidFill>
                  <a:srgbClr val="000000"/>
                </a:solidFill>
                <a:latin typeface="Arial" charset="0"/>
                <a:ea typeface="ＭＳ Ｐゴシック" pitchFamily="34" charset="-128"/>
              </a:defRPr>
            </a:lvl3pPr>
            <a:lvl4pPr marL="1600200" indent="-228600">
              <a:defRPr sz="1400">
                <a:solidFill>
                  <a:srgbClr val="000000"/>
                </a:solidFill>
                <a:latin typeface="Arial" charset="0"/>
                <a:ea typeface="ＭＳ Ｐゴシック" pitchFamily="34" charset="-128"/>
              </a:defRPr>
            </a:lvl4pPr>
            <a:lvl5pPr marL="2057400" indent="-228600">
              <a:defRPr sz="1400">
                <a:solidFill>
                  <a:srgbClr val="000000"/>
                </a:solidFill>
                <a:latin typeface="Arial" charset="0"/>
                <a:ea typeface="ＭＳ Ｐゴシック" pitchFamily="34" charset="-128"/>
              </a:defRPr>
            </a:lvl5pPr>
            <a:lvl6pPr marL="2514600" indent="-228600" eaLnBrk="0" fontAlgn="base" hangingPunct="0">
              <a:spcBef>
                <a:spcPct val="50000"/>
              </a:spcBef>
              <a:spcAft>
                <a:spcPct val="0"/>
              </a:spcAft>
              <a:defRPr sz="1400">
                <a:solidFill>
                  <a:srgbClr val="000000"/>
                </a:solidFill>
                <a:latin typeface="Arial" charset="0"/>
                <a:ea typeface="ＭＳ Ｐゴシック" pitchFamily="34" charset="-128"/>
              </a:defRPr>
            </a:lvl6pPr>
            <a:lvl7pPr marL="2971800" indent="-228600" eaLnBrk="0" fontAlgn="base" hangingPunct="0">
              <a:spcBef>
                <a:spcPct val="50000"/>
              </a:spcBef>
              <a:spcAft>
                <a:spcPct val="0"/>
              </a:spcAft>
              <a:defRPr sz="1400">
                <a:solidFill>
                  <a:srgbClr val="000000"/>
                </a:solidFill>
                <a:latin typeface="Arial" charset="0"/>
                <a:ea typeface="ＭＳ Ｐゴシック" pitchFamily="34" charset="-128"/>
              </a:defRPr>
            </a:lvl7pPr>
            <a:lvl8pPr marL="3429000" indent="-228600" eaLnBrk="0" fontAlgn="base" hangingPunct="0">
              <a:spcBef>
                <a:spcPct val="50000"/>
              </a:spcBef>
              <a:spcAft>
                <a:spcPct val="0"/>
              </a:spcAft>
              <a:defRPr sz="1400">
                <a:solidFill>
                  <a:srgbClr val="000000"/>
                </a:solidFill>
                <a:latin typeface="Arial" charset="0"/>
                <a:ea typeface="ＭＳ Ｐゴシック" pitchFamily="34" charset="-128"/>
              </a:defRPr>
            </a:lvl8pPr>
            <a:lvl9pPr marL="3886200" indent="-228600" eaLnBrk="0" fontAlgn="base" hangingPunct="0">
              <a:spcBef>
                <a:spcPct val="50000"/>
              </a:spcBef>
              <a:spcAft>
                <a:spcPct val="0"/>
              </a:spcAft>
              <a:defRPr sz="1400">
                <a:solidFill>
                  <a:srgbClr val="000000"/>
                </a:solidFill>
                <a:latin typeface="Arial" charset="0"/>
                <a:ea typeface="ＭＳ Ｐゴシック" pitchFamily="34" charset="-128"/>
              </a:defRPr>
            </a:lvl9pPr>
          </a:lstStyle>
          <a:p>
            <a:pPr defTabSz="685800" fontAlgn="base">
              <a:spcBef>
                <a:spcPct val="0"/>
              </a:spcBef>
              <a:spcAft>
                <a:spcPct val="0"/>
              </a:spcAft>
              <a:buClrTx/>
              <a:defRPr/>
            </a:pPr>
            <a:r>
              <a:rPr lang="en-US" altLang="en-US" sz="1500" dirty="0" err="1">
                <a:solidFill>
                  <a:schemeClr val="tx1">
                    <a:lumMod val="65000"/>
                    <a:lumOff val="35000"/>
                  </a:schemeClr>
                </a:solidFill>
                <a:latin typeface="Arial" panose="020B0604020202020204" pitchFamily="34" charset="0"/>
                <a:cs typeface="Arial" panose="020B0604020202020204" pitchFamily="34" charset="0"/>
              </a:rPr>
              <a:t>fNIRS</a:t>
            </a:r>
            <a:r>
              <a:rPr lang="en-US" altLang="en-US" sz="1500" dirty="0">
                <a:solidFill>
                  <a:schemeClr val="tx1">
                    <a:lumMod val="65000"/>
                    <a:lumOff val="35000"/>
                  </a:schemeClr>
                </a:solidFill>
                <a:latin typeface="Arial" panose="020B0604020202020204" pitchFamily="34" charset="0"/>
                <a:cs typeface="Arial" panose="020B0604020202020204" pitchFamily="34" charset="0"/>
              </a:rPr>
              <a:t> has emerged as a safe, non-invasive, flexible technology complementary to other brain imaging and monitoring modalities.</a:t>
            </a:r>
          </a:p>
        </p:txBody>
      </p:sp>
      <p:pic>
        <p:nvPicPr>
          <p:cNvPr id="10" name="Picture 9">
            <a:extLst>
              <a:ext uri="{FF2B5EF4-FFF2-40B4-BE49-F238E27FC236}">
                <a16:creationId xmlns:a16="http://schemas.microsoft.com/office/drawing/2014/main" id="{BC52BFEA-570C-CD45-B558-06DE6D43F3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03204" y="2062831"/>
            <a:ext cx="1027281" cy="27231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20" descr="Photo 103.jpg">
            <a:extLst>
              <a:ext uri="{FF2B5EF4-FFF2-40B4-BE49-F238E27FC236}">
                <a16:creationId xmlns:a16="http://schemas.microsoft.com/office/drawing/2014/main" id="{860B8B3D-C9A7-CF4B-8D43-AC09AFC36B9A}"/>
              </a:ext>
            </a:extLst>
          </p:cNvPr>
          <p:cNvPicPr>
            <a:picLocks noChangeAspect="1"/>
          </p:cNvPicPr>
          <p:nvPr/>
        </p:nvPicPr>
        <p:blipFill>
          <a:blip r:embed="rId4" cstate="print">
            <a:lum bright="6000"/>
            <a:extLst>
              <a:ext uri="{28A0092B-C50C-407E-A947-70E740481C1C}">
                <a14:useLocalDpi xmlns:a14="http://schemas.microsoft.com/office/drawing/2010/main"/>
              </a:ext>
            </a:extLst>
          </a:blip>
          <a:srcRect/>
          <a:stretch>
            <a:fillRect/>
          </a:stretch>
        </p:blipFill>
        <p:spPr bwMode="auto">
          <a:xfrm>
            <a:off x="2570346" y="2145127"/>
            <a:ext cx="1303020" cy="10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1EFF49B9-B6E9-B343-808C-53C76495869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r="7524"/>
          <a:stretch/>
        </p:blipFill>
        <p:spPr>
          <a:xfrm>
            <a:off x="3915071" y="2755504"/>
            <a:ext cx="1577340" cy="790799"/>
          </a:xfrm>
          <a:prstGeom prst="rect">
            <a:avLst/>
          </a:prstGeom>
        </p:spPr>
      </p:pic>
      <p:pic>
        <p:nvPicPr>
          <p:cNvPr id="14" name="Picture 13">
            <a:extLst>
              <a:ext uri="{FF2B5EF4-FFF2-40B4-BE49-F238E27FC236}">
                <a16:creationId xmlns:a16="http://schemas.microsoft.com/office/drawing/2014/main" id="{AEBDBBC8-22C8-664F-975B-B41C31DA61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0346" y="3265806"/>
            <a:ext cx="1303020" cy="1520190"/>
          </a:xfrm>
          <a:prstGeom prst="rect">
            <a:avLst/>
          </a:prstGeom>
        </p:spPr>
      </p:pic>
      <p:pic>
        <p:nvPicPr>
          <p:cNvPr id="15" name="Picture 14">
            <a:extLst>
              <a:ext uri="{FF2B5EF4-FFF2-40B4-BE49-F238E27FC236}">
                <a16:creationId xmlns:a16="http://schemas.microsoft.com/office/drawing/2014/main" id="{375C0E36-3DBE-DD4F-8053-9CF1DDE3C2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5071" y="3573840"/>
            <a:ext cx="1577340" cy="1183005"/>
          </a:xfrm>
          <a:prstGeom prst="rect">
            <a:avLst/>
          </a:prstGeom>
        </p:spPr>
      </p:pic>
      <p:pic>
        <p:nvPicPr>
          <p:cNvPr id="16" name="Picture 15">
            <a:extLst>
              <a:ext uri="{FF2B5EF4-FFF2-40B4-BE49-F238E27FC236}">
                <a16:creationId xmlns:a16="http://schemas.microsoft.com/office/drawing/2014/main" id="{4ED33CB9-8E1E-EA4C-B820-B779F6CB9386}"/>
              </a:ext>
            </a:extLst>
          </p:cNvPr>
          <p:cNvPicPr>
            <a:picLocks noChangeAspect="1"/>
          </p:cNvPicPr>
          <p:nvPr/>
        </p:nvPicPr>
        <p:blipFill rotWithShape="1">
          <a:blip r:embed="rId9">
            <a:extLst>
              <a:ext uri="{28A0092B-C50C-407E-A947-70E740481C1C}">
                <a14:useLocalDpi xmlns:a14="http://schemas.microsoft.com/office/drawing/2010/main" val="0"/>
              </a:ext>
            </a:extLst>
          </a:blip>
          <a:srcRect l="6786"/>
          <a:stretch/>
        </p:blipFill>
        <p:spPr>
          <a:xfrm>
            <a:off x="5532120" y="2760771"/>
            <a:ext cx="2155162" cy="1996074"/>
          </a:xfrm>
          <a:prstGeom prst="rect">
            <a:avLst/>
          </a:prstGeom>
        </p:spPr>
      </p:pic>
      <p:sp>
        <p:nvSpPr>
          <p:cNvPr id="31" name="Google Shape;83;p15">
            <a:extLst>
              <a:ext uri="{FF2B5EF4-FFF2-40B4-BE49-F238E27FC236}">
                <a16:creationId xmlns:a16="http://schemas.microsoft.com/office/drawing/2014/main" id="{F4C17A8D-8D24-E14A-B78C-3465DB1A6DAE}"/>
              </a:ext>
            </a:extLst>
          </p:cNvPr>
          <p:cNvSpPr txBox="1">
            <a:spLocks/>
          </p:cNvSpPr>
          <p:nvPr/>
        </p:nvSpPr>
        <p:spPr>
          <a:xfrm>
            <a:off x="-187472" y="57855"/>
            <a:ext cx="9347277" cy="707400"/>
          </a:xfrm>
          <a:prstGeom prst="rect">
            <a:avLst/>
          </a:prstGeom>
        </p:spPr>
        <p:txBody>
          <a:bodyPr spcFirstLastPara="1" wrap="square" lIns="91425" tIns="91425" rIns="91425" bIns="91425"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buClrTx/>
              <a:buFontTx/>
            </a:pPr>
            <a:r>
              <a:rPr lang="en-US" sz="2400" b="1" dirty="0">
                <a:solidFill>
                  <a:srgbClr val="C00000"/>
                </a:solidFill>
                <a:latin typeface="Arial" panose="020B0604020202020204" pitchFamily="34" charset="0"/>
                <a:cs typeface="Arial" panose="020B0604020202020204" pitchFamily="34" charset="0"/>
              </a:rPr>
              <a:t>Neurological Approach: </a:t>
            </a:r>
            <a:r>
              <a:rPr lang="en-US" sz="2400" b="1" dirty="0" err="1">
                <a:solidFill>
                  <a:srgbClr val="C00000"/>
                </a:solidFill>
                <a:latin typeface="Arial" panose="020B0604020202020204" pitchFamily="34" charset="0"/>
                <a:cs typeface="Arial" panose="020B0604020202020204" pitchFamily="34" charset="0"/>
              </a:rPr>
              <a:t>fNIRS</a:t>
            </a:r>
            <a:r>
              <a:rPr lang="en-US" sz="2400" b="1" dirty="0">
                <a:solidFill>
                  <a:srgbClr val="C00000"/>
                </a:solidFill>
                <a:latin typeface="Arial" panose="020B0604020202020204" pitchFamily="34" charset="0"/>
                <a:cs typeface="Arial" panose="020B0604020202020204" pitchFamily="34" charset="0"/>
              </a:rPr>
              <a:t> </a:t>
            </a:r>
            <a:endParaRPr lang="en-US" sz="2400" b="1" dirty="0">
              <a:solidFill>
                <a:srgbClr val="C00000"/>
              </a:solidFill>
              <a:latin typeface="Arial" charset="0"/>
              <a:ea typeface="Arial" charset="0"/>
              <a:cs typeface="Arial" charset="0"/>
            </a:endParaRPr>
          </a:p>
        </p:txBody>
      </p:sp>
    </p:spTree>
    <p:extLst>
      <p:ext uri="{BB962C8B-B14F-4D97-AF65-F5344CB8AC3E}">
        <p14:creationId xmlns:p14="http://schemas.microsoft.com/office/powerpoint/2010/main" val="3669681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63773</TotalTime>
  <Words>1768</Words>
  <Application>Microsoft Macintosh PowerPoint</Application>
  <PresentationFormat>On-screen Show (16:9)</PresentationFormat>
  <Paragraphs>129</Paragraphs>
  <Slides>15</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-apple-system</vt:lpstr>
      <vt:lpstr>Arial</vt:lpstr>
      <vt:lpstr>Calibri</vt:lpstr>
      <vt:lpstr>Calibri Light</vt:lpstr>
      <vt:lpstr>Garamond</vt:lpstr>
      <vt:lpstr>Helvetica Neue</vt:lpstr>
      <vt:lpstr>myriad-pro</vt:lpstr>
      <vt:lpstr>Open Sans</vt:lpstr>
      <vt:lpstr>Roboto</vt:lpstr>
      <vt:lpstr>Office Theme</vt:lpstr>
      <vt:lpstr>PowerPoint Presentation</vt:lpstr>
      <vt:lpstr>Unifying Neurobiological, Computational, Environmental, and Clinical Studies to Advance Developmental Research: A Multimethodological Approach  </vt:lpstr>
      <vt:lpstr>Dr. Aleksandra (Ola) Dopierala</vt:lpstr>
      <vt:lpstr>Dr. Deon Benton</vt:lpstr>
      <vt:lpstr>Dr. Gabrielle Strouse</vt:lpstr>
      <vt:lpstr>PowerPoint Presentation</vt:lpstr>
      <vt:lpstr>PowerPoint Presentation</vt:lpstr>
      <vt:lpstr>Unifying Neurobiological, Computational, Environmental, and Clinical Studies to Advance Developmental Research: A Multimethodological Approach  </vt:lpstr>
      <vt:lpstr>PowerPoint Presentation</vt:lpstr>
      <vt:lpstr>PowerPoint Presentation</vt:lpstr>
      <vt:lpstr>PowerPoint Presentation</vt:lpstr>
      <vt:lpstr>PowerPoint Presentation</vt:lpstr>
      <vt:lpstr>Environmental Approach: Hyperscanning Dyads in Varying Contexts</vt:lpstr>
      <vt:lpstr>PowerPoint Presentation</vt:lpstr>
      <vt:lpstr>Dr. Ola Dopierala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Game-Based Assessment of Inhibitory Control in Preschool-Aged Children  </dc:title>
  <dc:creator>Aria</dc:creator>
  <cp:lastModifiedBy>Dr Cassie Eng</cp:lastModifiedBy>
  <cp:revision>975</cp:revision>
  <cp:lastPrinted>2020-04-22T19:48:58Z</cp:lastPrinted>
  <dcterms:modified xsi:type="dcterms:W3CDTF">2023-03-24T15:34:47Z</dcterms:modified>
</cp:coreProperties>
</file>